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257" r:id="rId3"/>
    <p:sldId id="287" r:id="rId4"/>
    <p:sldId id="288" r:id="rId5"/>
    <p:sldId id="258" r:id="rId6"/>
    <p:sldId id="259" r:id="rId7"/>
    <p:sldId id="260" r:id="rId8"/>
    <p:sldId id="261" r:id="rId9"/>
    <p:sldId id="284" r:id="rId10"/>
    <p:sldId id="262" r:id="rId11"/>
    <p:sldId id="263" r:id="rId12"/>
    <p:sldId id="264" r:id="rId13"/>
    <p:sldId id="265" r:id="rId14"/>
    <p:sldId id="266" r:id="rId15"/>
    <p:sldId id="285" r:id="rId16"/>
    <p:sldId id="268" r:id="rId17"/>
    <p:sldId id="267" r:id="rId18"/>
    <p:sldId id="270" r:id="rId19"/>
    <p:sldId id="271" r:id="rId20"/>
    <p:sldId id="272" r:id="rId21"/>
    <p:sldId id="273" r:id="rId22"/>
    <p:sldId id="283" r:id="rId23"/>
    <p:sldId id="282" r:id="rId24"/>
    <p:sldId id="269" r:id="rId25"/>
    <p:sldId id="274" r:id="rId26"/>
    <p:sldId id="275" r:id="rId27"/>
    <p:sldId id="276" r:id="rId28"/>
    <p:sldId id="277" r:id="rId29"/>
    <p:sldId id="278" r:id="rId30"/>
    <p:sldId id="279" r:id="rId31"/>
    <p:sldId id="280" r:id="rId32"/>
    <p:sldId id="281" r:id="rId3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3"/>
    <p:restoredTop sz="94610"/>
  </p:normalViewPr>
  <p:slideViewPr>
    <p:cSldViewPr snapToGrid="0" snapToObjects="1">
      <p:cViewPr varScale="1">
        <p:scale>
          <a:sx n="156" d="100"/>
          <a:sy n="156" d="100"/>
        </p:scale>
        <p:origin x="28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2783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de couverture. Saluer l'assemblée, remercier le Directeur général du CFJ pour l'invitation. Se présenter brièvement : « Je suis Gora Ngom, fondateur de BRIO Academy. Mon intervention d'aujourd'hui porte sur un sujet qui touche directement votre pratique quotidienne. »</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Parcourir chaque capacité sans être alarmiste. Dire : « Ces capacités existent. Elles sont réelles. Mais cela ne signifie pas que chaque preuve numérique que vous recevez est un faux. L'enjeu est de savoir quand et comment vérifier. »
--- INSTRUCTIONS DÉMONSTRATION LIVE ---
[IMAGES SYNTHÉTIQUES] Générer une photo de M. Souleymane Telico (Directeur du CFJ) avec un outil IA (ex. : DALL-E, Midjourney, Adobe Firefly) AVANT la séance. Montrer la photo générée à l'auditoire sans préciser qu'elle est fausse. Laisser quelques secondes. Puis révéler : « Cette image n'existe pas. Elle a été générée par intelligence artificielle en quelques secondes, à partir d'une description textuelle. » Impact garanti sur un public de juristes.
[CLONAGE VOCAL] Pour illustration : des outils comme ElevenLabs ou Voicebox (Meta) permettent de cloner une voix en 30 secondes d'échantillon. Mentionner : en 2023, des fraudeurs ont utilisé un clone vocal du PDG d'une banque européenne pour ordonner un virement de 35 millions de dollars.
[DEEPFAKES VIDÉO] Référence : François Hollande — en 2017, les pranksters russes Vovan et Lexus ont piégé l'ancien président français lors d'une visioconférence en se faisant passer pour le président ukrainien Petro Porochenko, utilisant des techniques de substitution vocale et de mise en scène. Incident documenté. Dire : « L'IA rend ce type de manipulation infiniment plus accessible et plus convaincant. »
Référence supplémentaire : l'affaire de Hong Kong (déjà citée en introduction, slide 2) — 25,5 millions de dollars virés après une visioconférence où tous les participants étaient des deepfakes, y compris le directeur financier.</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PROP suggéré : montrer deux billets de banque à l'auditoire. « Lequel est vrai ? Lequel est faux ? » Laisser un silence. « Vous hésitez. C'est exactement ce qui se passe avec la preuve numérique à l'ère de l'IA. Le dividende du menteur, c'est quand l'existence de la contrefaçon permet de contester l'original. » Expliquer le concept de Chesney &amp; Citron. Le juge est pris en tenaille : risque d'admettre un faux ET risque de rejeter un vrai.</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CLÉ. Deux affaires, deux résultats opposés. Lizarraga-Tirado (2015) : une épingle Google Earth est admise comme preuve car le processus (Google Earth) est reconnu comme fiable. Puloka (2024) : une vidéo améliorée par IA est exclue car le processus (Topaz Labs AI) n'a pas de validation scientifique par les pairs. Dire : « La leçon pour le juge est la suivante : ce n'est pas la technologie en soi qui est le problème. C'est la question de savoir si le processus a été validé. Google Earth en 2015 = processus connu et fiable. Topaz Labs AI en 2024 = processus opaque, non validé. La distinction stockée/générée prend ici tout son sens. »</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Parcourir colonne par colonne. Insister : ce n'est pas un changement total — c'est un changement de degré. Les fondamentaux du raisonnement probatoire restent. Mais le niveau d'exigence doit monter.</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Dire : « Nous avons vu le constat. Nous avons vu le défi. Voyons maintenant les outils dont le juge dispose pour y répondre. »</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Présenter la hiérarchie des sources. Dire : « Le juge sénégalais n'est pas démuni. Il dispose d'un socle national solide, complété par des instruments régionaux et internationaux. L'enjeu n'est pas l'absence de droit — c'est l'adaptation de ces cadres existants aux défis posés par l'IA. »</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question 5 est NOUVELLE : c'est l'intelligibilité, directement liée à l'affaire Puloka. Le juge de Washington a exclu la preuve parce que le processus n'était pas explicable. Dire : « Cette grille n'est pas un texte de loi. Elle structure la réflexion. La 5e question est celle que l'IA nous impose d'ajouter : le processus est-il explicable et validé ? Si vous ne pouvez pas comprendre comment la preuve a été produite, comment pouvez-vous l'évaluer ? »</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 : « L'expertise forensique est un outil précieux, mais elle n'est pas infaillible. Et un problème plus profond se pose : celui de la boîte noire. Même quand l'IA produit un résultat exact, si personne ne peut expliquer comment elle y est arrivée, le juge ne peut pas exercer son contrôle. C'est exactement ce qui s'est passé dans l'affaire Puloka : la vidéo améliorée était peut-être fidèle, mais le processus était opaque. Le tribunal a dit : sans validation scientifique, pas de preuve. »</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Introduire ce cas comme premier exemple de PREUVE GÉNÉRÉE — en contraste direct avec le cas WhatsApp précédent. Insister sur la distinction : « Là, on avait affaire à une preuve stockée. Ici, c'est différent : l'enregistrement a été traité par un algorithme avant de vous être soumis. Ce n'est plus la même question. »
Point clé : l'amélioration sonore par IA est désormais accessible à tous (applications grand public). La question n'est pas de savoir si la technologie est fiable en général — c'est de savoir si CE traitement particulier, sur CET enregistrement, a produit un résultat fidèle.
Faire le lien avec Puloka (2024) : la vidéo améliorée par Topaz Labs a été exclue non parce que l'IA est mauvaise, mais parce que le processus n'était pas documenté, validé, ni reproductible. Même logique ici.
Questions à poser à l'auditoire : « Que feriez-vous si vous receviez cet enregistrement amélioré sans l'original ? Seriez-vous en mesure de l'apprécier ? »</a:t>
            </a:r>
          </a:p>
        </p:txBody>
      </p:sp>
      <p:sp>
        <p:nvSpPr>
          <p:cNvPr id="4" name="Slide Number Placeholder 3"/>
          <p:cNvSpPr>
            <a:spLocks noGrp="1"/>
          </p:cNvSpPr>
          <p:nvPr>
            <p:ph type="sldNum" sz="quarter" idx="10"/>
          </p:nvPr>
        </p:nvSpPr>
        <p:spPr/>
        <p:txBody>
          <a:bodyPr/>
          <a:lstStyle/>
          <a:p>
            <a:fld id="{A1B2C3D4-E5F6-7890-ABCD-EF1234567890}" type="slidenum">
              <a:rPr lang="en-US"/>
              <a:t>23</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 cas mêle loyauté et authenticité. Dire : « L'IA ne crée pas le problème de l'enregistrement clandestin — ce problème existe depuis longtemps. Mais elle y ajoute la question du clonage vocal, qui est nouvelle. Le juge doit traiter les deux questions, sans confondre l'une et l'autre. »</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Raconter l'affaire de Hong Kong. Insister : ce n'est pas de la science-fiction, c'est un fait judiciaire de 2024. Puis transition : si la technologie peut faire cela dans une visioconférence, qu'en est-il quand un e-mail, un enregistrement ou une capture d'écran arrive dans un dossier ?</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 : « La signature électronique est un bon exemple de preuve numérique où le droit a déjà posé des cadres — la Loi 2008-08 au Sénégal. Le juge doit apprécier le niveau de garantie technique : simple, avancée ou qualifiée. C'est la chaîne technique qui fait la force probante. »</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Dire : « Nous avons vu les principes, les cadres, les outils. Maintenant, mettons-les en pratique. Je vais vous soumettre trois cas. Pour chacun, je vous pose des questions — et nous en discutons ensemble. »</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Poser Q1 au public et laisser répondre avant de montrer la réponse. Insister : c'est une PREUVE STOCKÉE — la question est celle de l'authenticité. La capture n'est pas nulle — mais elle ne se suffit pas.</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 pénal : insister sur l'intime conviction et le standard du doute raisonnable. La simple allégation de deepfake ne suffit pas — il faut un minimum de crédibilité.</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 CLÉ lié à l'affaire Puloka. Dire : « Ce cas illustre parfaitement la distinction stockée/générée. La vidéo originale, même floue, est une preuve stockée — elle a été enregistrée par la caméra. Mais la vidéo améliorée par IA est une preuve GÉNÉRÉE — l'algorithme a créé une nouvelle image. Et si le processus n'est pas validé scientifiquement, le juge ne peut pas s'y fier. C'est exactement ce qu'a décidé le tribunal de Washington dans l'affaire Puloka en 2024. »</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vers la conclusion. Dire : « Pour finir, je voudrais résumer cette intervention en trois messages. »</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Lire les trois messages lentement. Le premier rassure (ce n'est pas une catastrophe). Le deuxième outille (vous avez des moyens — y compris le nouveau critère d'intelligibilité). Le troisième élargit (c'est un enjeu collectif).</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Lire la citation lentement, avec gravité. Puis : « Merci de votre attention. Je suis à votre disposition pour vos questions. »</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Lire la problématique lentement. Puis dire : « Je veux être clair sur l'esprit de cette intervention » et lire la formule d'équilibre. C'est le fil conducteur de toute la présentation. Promesse : à la fin de ces 45 minutes, vous disposerez d'une grille de raisonnement concrète pour évaluer toute preuve numérique qui arrive dans vos dossiers.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Annoncer le plan. Préciser que l'approche est progressive : d'abord le constat, puis le défi posé par l'IA, puis la méthode, puis la pratique ensemble.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Dire : « Avant de parler d'intelligence artificielle, commençons par ce qui est déjà dans vos dossiers. »</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CLÉ de cette slide : la question que le juge se pose n'est PAS la même. Pour une preuve stockée, on se demande : « est-ce authentique ? ». Pour une preuve générée, on se demande : « le processus de génération est-il scientifiquement valide ? ». Distinction issue de Carbonell et al. 2026. Demander à l'auditoire : « Qui parmi vous a déjà eu à apprécier une capture d'écran ? Un enregistrement audio amélioré ? »</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Présenter la grille comme un outil de travail. NOUVEAU critère n°5 — Intelligibilité : distinct de la traçabilité. Traçabilité = on sait CE QUI a été fait. Intelligibilité = on comprend POURQUOI le modèle est arrivé à ce résultat. Ce critère est essentiel pour les preuves générées par IA. Dire : « Ces six critères ne sont pas un article de loi. C'est une grille de lecture pratique, construite à partir du droit sénégalais de la preuve. Le cinquième critère, l'intelligibilité, est celui que l'IA nous impose d'ajouter. »</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Raconter le cas pénal. Insister sur le contexte : il ne s'agit pas d'un contentieux civil, mais d'une accusation pénale où la contestation d'authenticité pèse directement sur la culpabilité. Lien avec la slide 6 : la capture WhatsApp est une PREUVE STOCKÉE. La question n'est pas « comment a-t-elle été générée ? » mais « est-elle authentique et intègre ? ». Dire : « En matière pénale, le doute profite au prévenu. Une pièce contestée sans corroboration peut être insuffisante pour établir la preuve au-delà du doute raisonnable. Mais la contestation seule ne suffit pas non plus à l'écarter — le juge doit instruire. »</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Dire : « Nous venons de voir la preuve numérique telle qu'elle existe déjà. Voyons maintenant ce que l'intelligence artificielle y ajoute — ou plutôt, ce qu'elle y complique. »</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weforum.org/stories/2025/02/deepfake-ai-cybercrime-arup/"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youtube.com/watch?v=9Lp2wMElw-Q" TargetMode="Externa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457200"/>
            <a:ext cx="7680960" cy="457200"/>
          </a:xfrm>
          <a:prstGeom prst="rect">
            <a:avLst/>
          </a:prstGeom>
          <a:noFill/>
          <a:ln/>
        </p:spPr>
        <p:txBody>
          <a:bodyPr wrap="square" rtlCol="0" anchor="ctr"/>
          <a:lstStyle/>
          <a:p>
            <a:pPr marL="0" indent="0">
              <a:buNone/>
            </a:pPr>
            <a:r>
              <a:rPr lang="en-US" sz="1100" b="1" kern="0" spc="300" dirty="0">
                <a:solidFill>
                  <a:srgbClr val="C8A44E"/>
                </a:solidFill>
                <a:latin typeface="Calibri" pitchFamily="34" charset="0"/>
                <a:ea typeface="Calibri" pitchFamily="34" charset="-122"/>
                <a:cs typeface="Calibri" pitchFamily="34" charset="-120"/>
              </a:rPr>
              <a:t>CENTRE DE FORMATION JUDICIAIRE DU SÉNÉGAL</a:t>
            </a:r>
            <a:endParaRPr lang="en-US" sz="1100" dirty="0"/>
          </a:p>
        </p:txBody>
      </p:sp>
      <p:sp>
        <p:nvSpPr>
          <p:cNvPr id="4" name="Shape 2"/>
          <p:cNvSpPr/>
          <p:nvPr/>
        </p:nvSpPr>
        <p:spPr>
          <a:xfrm>
            <a:off x="731520" y="1051560"/>
            <a:ext cx="2286000" cy="22860"/>
          </a:xfrm>
          <a:prstGeom prst="rect">
            <a:avLst/>
          </a:prstGeom>
          <a:solidFill>
            <a:srgbClr val="C8A44E"/>
          </a:solidFill>
          <a:ln/>
        </p:spPr>
        <p:txBody>
          <a:bodyPr/>
          <a:lstStyle/>
          <a:p>
            <a:endParaRPr lang="fr-FR"/>
          </a:p>
        </p:txBody>
      </p:sp>
      <p:sp>
        <p:nvSpPr>
          <p:cNvPr id="5" name="Text 3"/>
          <p:cNvSpPr/>
          <p:nvPr/>
        </p:nvSpPr>
        <p:spPr>
          <a:xfrm>
            <a:off x="731520" y="1371600"/>
            <a:ext cx="7680960" cy="2286000"/>
          </a:xfrm>
          <a:prstGeom prst="rect">
            <a:avLst/>
          </a:prstGeom>
          <a:noFill/>
          <a:ln/>
        </p:spPr>
        <p:txBody>
          <a:bodyPr wrap="square" rtlCol="0" anchor="ctr"/>
          <a:lstStyle/>
          <a:p>
            <a:pPr marL="0" indent="0">
              <a:buNone/>
            </a:pPr>
            <a:r>
              <a:rPr lang="en-US" sz="3400" dirty="0">
                <a:solidFill>
                  <a:srgbClr val="FFFFFF"/>
                </a:solidFill>
                <a:latin typeface="Georgia" pitchFamily="34" charset="0"/>
                <a:ea typeface="Georgia" pitchFamily="34" charset="-122"/>
                <a:cs typeface="Georgia" pitchFamily="34" charset="-120"/>
              </a:rPr>
              <a:t>Intelligence artificielle</a:t>
            </a:r>
            <a:endParaRPr lang="en-US" sz="3400" dirty="0"/>
          </a:p>
          <a:p>
            <a:pPr marL="0" indent="0">
              <a:buNone/>
            </a:pPr>
            <a:r>
              <a:rPr lang="en-US" sz="3400" dirty="0">
                <a:solidFill>
                  <a:srgbClr val="FFFFFF"/>
                </a:solidFill>
                <a:latin typeface="Georgia" pitchFamily="34" charset="0"/>
                <a:ea typeface="Georgia" pitchFamily="34" charset="-122"/>
                <a:cs typeface="Georgia" pitchFamily="34" charset="-120"/>
              </a:rPr>
              <a:t>et pratique judiciaire :</a:t>
            </a:r>
            <a:endParaRPr lang="en-US" sz="3400" dirty="0"/>
          </a:p>
          <a:p>
            <a:pPr marL="0" indent="0">
              <a:buNone/>
            </a:pPr>
            <a:endParaRPr lang="en-US" sz="3400" dirty="0"/>
          </a:p>
          <a:p>
            <a:pPr marL="0" indent="0">
              <a:buNone/>
            </a:pPr>
            <a:r>
              <a:rPr lang="en-US" sz="3800" b="1" dirty="0">
                <a:solidFill>
                  <a:srgbClr val="C8A44E"/>
                </a:solidFill>
                <a:latin typeface="Georgia" pitchFamily="34" charset="0"/>
                <a:ea typeface="Georgia" pitchFamily="34" charset="-122"/>
                <a:cs typeface="Georgia" pitchFamily="34" charset="-120"/>
              </a:rPr>
              <a:t>LA PREUVE NUMÉRIQUE</a:t>
            </a:r>
            <a:endParaRPr lang="en-US" sz="3400" dirty="0"/>
          </a:p>
        </p:txBody>
      </p:sp>
      <p:sp>
        <p:nvSpPr>
          <p:cNvPr id="6" name="Text 4"/>
          <p:cNvSpPr/>
          <p:nvPr/>
        </p:nvSpPr>
        <p:spPr>
          <a:xfrm>
            <a:off x="731520" y="4114800"/>
            <a:ext cx="7680960" cy="365760"/>
          </a:xfrm>
          <a:prstGeom prst="rect">
            <a:avLst/>
          </a:prstGeom>
          <a:noFill/>
          <a:ln/>
        </p:spPr>
        <p:txBody>
          <a:bodyPr wrap="square" rtlCol="0" anchor="ctr"/>
          <a:lstStyle/>
          <a:p>
            <a:pPr marL="0" indent="0">
              <a:buNone/>
            </a:pPr>
            <a:r>
              <a:rPr lang="en-US" sz="1200" dirty="0">
                <a:solidFill>
                  <a:srgbClr val="AAAAAA"/>
                </a:solidFill>
                <a:latin typeface="Calibri" pitchFamily="34" charset="0"/>
                <a:ea typeface="Calibri" pitchFamily="34" charset="-122"/>
                <a:cs typeface="Calibri" pitchFamily="34" charset="-120"/>
              </a:rPr>
              <a:t>Gora Ngom  |  BRIO Academy  |  14 avril 2026</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7">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8229600" cy="36576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Grille de lecture : six critères d'appréciation</a:t>
            </a:r>
            <a:endParaRPr lang="en-US" sz="1800" dirty="0"/>
          </a:p>
        </p:txBody>
      </p:sp>
      <p:sp>
        <p:nvSpPr>
          <p:cNvPr id="5" name="Text 3"/>
          <p:cNvSpPr/>
          <p:nvPr/>
        </p:nvSpPr>
        <p:spPr>
          <a:xfrm>
            <a:off x="548640" y="548640"/>
            <a:ext cx="8229600" cy="27432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Grille inspirée du droit sénégalais de la preuve et des exigences procédurales — il ne s'agit pas d'un texte de loi</a:t>
            </a:r>
            <a:endParaRPr lang="en-US" sz="900" dirty="0"/>
          </a:p>
        </p:txBody>
      </p:sp>
      <p:sp>
        <p:nvSpPr>
          <p:cNvPr id="6" name="Shape 4"/>
          <p:cNvSpPr/>
          <p:nvPr/>
        </p:nvSpPr>
        <p:spPr>
          <a:xfrm>
            <a:off x="32004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320040" y="960120"/>
            <a:ext cx="1325880" cy="640080"/>
          </a:xfrm>
          <a:prstGeom prst="rect">
            <a:avLst/>
          </a:prstGeom>
          <a:solidFill>
            <a:srgbClr val="1B2A4A"/>
          </a:solidFill>
          <a:ln/>
        </p:spPr>
        <p:txBody>
          <a:bodyPr/>
          <a:lstStyle/>
          <a:p>
            <a:endParaRPr lang="fr-FR"/>
          </a:p>
        </p:txBody>
      </p:sp>
      <p:sp>
        <p:nvSpPr>
          <p:cNvPr id="8" name="Text 6"/>
          <p:cNvSpPr/>
          <p:nvPr/>
        </p:nvSpPr>
        <p:spPr>
          <a:xfrm>
            <a:off x="33832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1</a:t>
            </a:r>
            <a:endParaRPr lang="en-US" sz="1800" dirty="0"/>
          </a:p>
        </p:txBody>
      </p:sp>
      <p:sp>
        <p:nvSpPr>
          <p:cNvPr id="9" name="Text 7"/>
          <p:cNvSpPr/>
          <p:nvPr/>
        </p:nvSpPr>
        <p:spPr>
          <a:xfrm>
            <a:off x="59436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AUTHENTICITÉ</a:t>
            </a:r>
            <a:endParaRPr lang="en-US" sz="850" dirty="0"/>
          </a:p>
        </p:txBody>
      </p:sp>
      <p:sp>
        <p:nvSpPr>
          <p:cNvPr id="10" name="Text 8"/>
          <p:cNvSpPr/>
          <p:nvPr/>
        </p:nvSpPr>
        <p:spPr>
          <a:xfrm>
            <a:off x="39319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Qui est l'auteur réel ?</a:t>
            </a:r>
            <a:endParaRPr lang="en-US" sz="950" dirty="0"/>
          </a:p>
        </p:txBody>
      </p:sp>
      <p:sp>
        <p:nvSpPr>
          <p:cNvPr id="11" name="Shape 9"/>
          <p:cNvSpPr/>
          <p:nvPr/>
        </p:nvSpPr>
        <p:spPr>
          <a:xfrm>
            <a:off x="502920" y="2377440"/>
            <a:ext cx="960120" cy="10973"/>
          </a:xfrm>
          <a:prstGeom prst="rect">
            <a:avLst/>
          </a:prstGeom>
          <a:solidFill>
            <a:srgbClr val="C8A44E"/>
          </a:solidFill>
          <a:ln/>
        </p:spPr>
        <p:txBody>
          <a:bodyPr/>
          <a:lstStyle/>
          <a:p>
            <a:endParaRPr lang="fr-FR"/>
          </a:p>
        </p:txBody>
      </p:sp>
      <p:sp>
        <p:nvSpPr>
          <p:cNvPr id="12" name="Text 10"/>
          <p:cNvSpPr/>
          <p:nvPr/>
        </p:nvSpPr>
        <p:spPr>
          <a:xfrm>
            <a:off x="39319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Identification de l'émetteur</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par éléments vérifiables</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(certificat, logs, recoupements)</a:t>
            </a:r>
            <a:endParaRPr lang="en-US" sz="850" dirty="0"/>
          </a:p>
        </p:txBody>
      </p:sp>
      <p:sp>
        <p:nvSpPr>
          <p:cNvPr id="13" name="Shape 11"/>
          <p:cNvSpPr/>
          <p:nvPr/>
        </p:nvSpPr>
        <p:spPr>
          <a:xfrm>
            <a:off x="178308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1783080" y="960120"/>
            <a:ext cx="1325880" cy="640080"/>
          </a:xfrm>
          <a:prstGeom prst="rect">
            <a:avLst/>
          </a:prstGeom>
          <a:solidFill>
            <a:srgbClr val="1B2A4A"/>
          </a:solidFill>
          <a:ln/>
        </p:spPr>
        <p:txBody>
          <a:bodyPr/>
          <a:lstStyle/>
          <a:p>
            <a:endParaRPr lang="fr-FR"/>
          </a:p>
        </p:txBody>
      </p:sp>
      <p:sp>
        <p:nvSpPr>
          <p:cNvPr id="15" name="Text 13"/>
          <p:cNvSpPr/>
          <p:nvPr/>
        </p:nvSpPr>
        <p:spPr>
          <a:xfrm>
            <a:off x="180136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2</a:t>
            </a:r>
            <a:endParaRPr lang="en-US" sz="1800" dirty="0"/>
          </a:p>
        </p:txBody>
      </p:sp>
      <p:sp>
        <p:nvSpPr>
          <p:cNvPr id="16" name="Text 14"/>
          <p:cNvSpPr/>
          <p:nvPr/>
        </p:nvSpPr>
        <p:spPr>
          <a:xfrm>
            <a:off x="205740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INTÉGRITÉ</a:t>
            </a:r>
            <a:endParaRPr lang="en-US" sz="850" dirty="0"/>
          </a:p>
        </p:txBody>
      </p:sp>
      <p:sp>
        <p:nvSpPr>
          <p:cNvPr id="17" name="Text 15"/>
          <p:cNvSpPr/>
          <p:nvPr/>
        </p:nvSpPr>
        <p:spPr>
          <a:xfrm>
            <a:off x="185623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Le contenu a-t-il été altéré ?</a:t>
            </a:r>
            <a:endParaRPr lang="en-US" sz="950" dirty="0"/>
          </a:p>
        </p:txBody>
      </p:sp>
      <p:sp>
        <p:nvSpPr>
          <p:cNvPr id="18" name="Shape 16"/>
          <p:cNvSpPr/>
          <p:nvPr/>
        </p:nvSpPr>
        <p:spPr>
          <a:xfrm>
            <a:off x="1965960" y="2377440"/>
            <a:ext cx="960120" cy="10973"/>
          </a:xfrm>
          <a:prstGeom prst="rect">
            <a:avLst/>
          </a:prstGeom>
          <a:solidFill>
            <a:srgbClr val="C8A44E"/>
          </a:solidFill>
          <a:ln/>
        </p:spPr>
        <p:txBody>
          <a:bodyPr/>
          <a:lstStyle/>
          <a:p>
            <a:endParaRPr lang="fr-FR"/>
          </a:p>
        </p:txBody>
      </p:sp>
      <p:sp>
        <p:nvSpPr>
          <p:cNvPr id="19" name="Text 17"/>
          <p:cNvSpPr/>
          <p:nvPr/>
        </p:nvSpPr>
        <p:spPr>
          <a:xfrm>
            <a:off x="185623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Hash, empreinte numérique,</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horodatage, prestataire</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de confiance qualifié</a:t>
            </a:r>
            <a:endParaRPr lang="en-US" sz="850" dirty="0"/>
          </a:p>
        </p:txBody>
      </p:sp>
      <p:sp>
        <p:nvSpPr>
          <p:cNvPr id="20" name="Shape 18"/>
          <p:cNvSpPr/>
          <p:nvPr/>
        </p:nvSpPr>
        <p:spPr>
          <a:xfrm>
            <a:off x="324612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1" name="Shape 19"/>
          <p:cNvSpPr/>
          <p:nvPr/>
        </p:nvSpPr>
        <p:spPr>
          <a:xfrm>
            <a:off x="3246120" y="960120"/>
            <a:ext cx="1325880" cy="640080"/>
          </a:xfrm>
          <a:prstGeom prst="rect">
            <a:avLst/>
          </a:prstGeom>
          <a:solidFill>
            <a:srgbClr val="1B2A4A"/>
          </a:solidFill>
          <a:ln/>
        </p:spPr>
        <p:txBody>
          <a:bodyPr/>
          <a:lstStyle/>
          <a:p>
            <a:endParaRPr lang="fr-FR"/>
          </a:p>
        </p:txBody>
      </p:sp>
      <p:sp>
        <p:nvSpPr>
          <p:cNvPr id="22" name="Text 20"/>
          <p:cNvSpPr/>
          <p:nvPr/>
        </p:nvSpPr>
        <p:spPr>
          <a:xfrm>
            <a:off x="326440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3</a:t>
            </a:r>
            <a:endParaRPr lang="en-US" sz="1800" dirty="0"/>
          </a:p>
        </p:txBody>
      </p:sp>
      <p:sp>
        <p:nvSpPr>
          <p:cNvPr id="23" name="Text 21"/>
          <p:cNvSpPr/>
          <p:nvPr/>
        </p:nvSpPr>
        <p:spPr>
          <a:xfrm>
            <a:off x="352044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TRAÇABILITÉ</a:t>
            </a:r>
            <a:endParaRPr lang="en-US" sz="850" dirty="0"/>
          </a:p>
        </p:txBody>
      </p:sp>
      <p:sp>
        <p:nvSpPr>
          <p:cNvPr id="24" name="Text 22"/>
          <p:cNvSpPr/>
          <p:nvPr/>
        </p:nvSpPr>
        <p:spPr>
          <a:xfrm>
            <a:off x="331927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Peut-on reconstituer</a:t>
            </a:r>
            <a:endParaRPr lang="en-US" sz="950" dirty="0"/>
          </a:p>
          <a:p>
            <a:pPr marL="0" indent="0">
              <a:buNone/>
            </a:pPr>
            <a:r>
              <a:rPr lang="en-US" sz="950" i="1" dirty="0">
                <a:solidFill>
                  <a:srgbClr val="1B2A4A"/>
                </a:solidFill>
                <a:latin typeface="Georgia" pitchFamily="34" charset="0"/>
                <a:ea typeface="Georgia" pitchFamily="34" charset="-122"/>
                <a:cs typeface="Georgia" pitchFamily="34" charset="-120"/>
              </a:rPr>
              <a:t>le parcours ?</a:t>
            </a:r>
            <a:endParaRPr lang="en-US" sz="950" dirty="0"/>
          </a:p>
        </p:txBody>
      </p:sp>
      <p:sp>
        <p:nvSpPr>
          <p:cNvPr id="25" name="Shape 23"/>
          <p:cNvSpPr/>
          <p:nvPr/>
        </p:nvSpPr>
        <p:spPr>
          <a:xfrm>
            <a:off x="3429000" y="2377440"/>
            <a:ext cx="960120" cy="10973"/>
          </a:xfrm>
          <a:prstGeom prst="rect">
            <a:avLst/>
          </a:prstGeom>
          <a:solidFill>
            <a:srgbClr val="C8A44E"/>
          </a:solidFill>
          <a:ln/>
        </p:spPr>
        <p:txBody>
          <a:bodyPr/>
          <a:lstStyle/>
          <a:p>
            <a:endParaRPr lang="fr-FR"/>
          </a:p>
        </p:txBody>
      </p:sp>
      <p:sp>
        <p:nvSpPr>
          <p:cNvPr id="26" name="Text 24"/>
          <p:cNvSpPr/>
          <p:nvPr/>
        </p:nvSpPr>
        <p:spPr>
          <a:xfrm>
            <a:off x="331927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Chaîne de conservation</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documentée, de la création</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à la production en justice</a:t>
            </a:r>
            <a:endParaRPr lang="en-US" sz="850" dirty="0"/>
          </a:p>
        </p:txBody>
      </p:sp>
      <p:sp>
        <p:nvSpPr>
          <p:cNvPr id="27" name="Shape 25"/>
          <p:cNvSpPr/>
          <p:nvPr/>
        </p:nvSpPr>
        <p:spPr>
          <a:xfrm>
            <a:off x="470916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8" name="Shape 26"/>
          <p:cNvSpPr/>
          <p:nvPr/>
        </p:nvSpPr>
        <p:spPr>
          <a:xfrm>
            <a:off x="4709160" y="960120"/>
            <a:ext cx="1325880" cy="640080"/>
          </a:xfrm>
          <a:prstGeom prst="rect">
            <a:avLst/>
          </a:prstGeom>
          <a:solidFill>
            <a:srgbClr val="1B2A4A"/>
          </a:solidFill>
          <a:ln/>
        </p:spPr>
        <p:txBody>
          <a:bodyPr/>
          <a:lstStyle/>
          <a:p>
            <a:endParaRPr lang="fr-FR"/>
          </a:p>
        </p:txBody>
      </p:sp>
      <p:sp>
        <p:nvSpPr>
          <p:cNvPr id="29" name="Text 27"/>
          <p:cNvSpPr/>
          <p:nvPr/>
        </p:nvSpPr>
        <p:spPr>
          <a:xfrm>
            <a:off x="472744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4</a:t>
            </a:r>
            <a:endParaRPr lang="en-US" sz="1800" dirty="0"/>
          </a:p>
        </p:txBody>
      </p:sp>
      <p:sp>
        <p:nvSpPr>
          <p:cNvPr id="30" name="Text 28"/>
          <p:cNvSpPr/>
          <p:nvPr/>
        </p:nvSpPr>
        <p:spPr>
          <a:xfrm>
            <a:off x="498348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LOYAUTÉ</a:t>
            </a:r>
            <a:endParaRPr lang="en-US" sz="850" dirty="0"/>
          </a:p>
        </p:txBody>
      </p:sp>
      <p:sp>
        <p:nvSpPr>
          <p:cNvPr id="31" name="Text 29"/>
          <p:cNvSpPr/>
          <p:nvPr/>
        </p:nvSpPr>
        <p:spPr>
          <a:xfrm>
            <a:off x="478231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Comment a-t-elle</a:t>
            </a:r>
            <a:endParaRPr lang="en-US" sz="950" dirty="0"/>
          </a:p>
          <a:p>
            <a:pPr marL="0" indent="0">
              <a:buNone/>
            </a:pPr>
            <a:r>
              <a:rPr lang="en-US" sz="950" i="1" dirty="0">
                <a:solidFill>
                  <a:srgbClr val="1B2A4A"/>
                </a:solidFill>
                <a:latin typeface="Georgia" pitchFamily="34" charset="0"/>
                <a:ea typeface="Georgia" pitchFamily="34" charset="-122"/>
                <a:cs typeface="Georgia" pitchFamily="34" charset="-120"/>
              </a:rPr>
              <a:t>été obtenue ?</a:t>
            </a:r>
            <a:endParaRPr lang="en-US" sz="950" dirty="0"/>
          </a:p>
        </p:txBody>
      </p:sp>
      <p:sp>
        <p:nvSpPr>
          <p:cNvPr id="32" name="Shape 30"/>
          <p:cNvSpPr/>
          <p:nvPr/>
        </p:nvSpPr>
        <p:spPr>
          <a:xfrm>
            <a:off x="4892040" y="2377440"/>
            <a:ext cx="960120" cy="10973"/>
          </a:xfrm>
          <a:prstGeom prst="rect">
            <a:avLst/>
          </a:prstGeom>
          <a:solidFill>
            <a:srgbClr val="C8A44E"/>
          </a:solidFill>
          <a:ln/>
        </p:spPr>
        <p:txBody>
          <a:bodyPr/>
          <a:lstStyle/>
          <a:p>
            <a:endParaRPr lang="fr-FR"/>
          </a:p>
        </p:txBody>
      </p:sp>
      <p:sp>
        <p:nvSpPr>
          <p:cNvPr id="33" name="Text 31"/>
          <p:cNvSpPr/>
          <p:nvPr/>
        </p:nvSpPr>
        <p:spPr>
          <a:xfrm>
            <a:off x="478231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Absence de fraude, respect</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de la vie privée, proportionnalité</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des moyens employés</a:t>
            </a:r>
            <a:endParaRPr lang="en-US" sz="850" dirty="0"/>
          </a:p>
        </p:txBody>
      </p:sp>
      <p:sp>
        <p:nvSpPr>
          <p:cNvPr id="34" name="Shape 32"/>
          <p:cNvSpPr/>
          <p:nvPr/>
        </p:nvSpPr>
        <p:spPr>
          <a:xfrm>
            <a:off x="617220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35" name="Shape 33"/>
          <p:cNvSpPr/>
          <p:nvPr/>
        </p:nvSpPr>
        <p:spPr>
          <a:xfrm>
            <a:off x="6172200" y="960120"/>
            <a:ext cx="1325880" cy="640080"/>
          </a:xfrm>
          <a:prstGeom prst="rect">
            <a:avLst/>
          </a:prstGeom>
          <a:solidFill>
            <a:srgbClr val="C8A44E"/>
          </a:solidFill>
          <a:ln/>
        </p:spPr>
        <p:txBody>
          <a:bodyPr/>
          <a:lstStyle/>
          <a:p>
            <a:endParaRPr lang="fr-FR"/>
          </a:p>
        </p:txBody>
      </p:sp>
      <p:sp>
        <p:nvSpPr>
          <p:cNvPr id="36" name="Text 34"/>
          <p:cNvSpPr/>
          <p:nvPr/>
        </p:nvSpPr>
        <p:spPr>
          <a:xfrm>
            <a:off x="6190488" y="978408"/>
            <a:ext cx="274320" cy="594360"/>
          </a:xfrm>
          <a:prstGeom prst="rect">
            <a:avLst/>
          </a:prstGeom>
          <a:noFill/>
          <a:ln/>
        </p:spPr>
        <p:txBody>
          <a:bodyPr wrap="square" rtlCol="0" anchor="ctr"/>
          <a:lstStyle/>
          <a:p>
            <a:pPr marL="0" indent="0" algn="ctr">
              <a:buNone/>
            </a:pPr>
            <a:r>
              <a:rPr lang="en-US" sz="1800" b="1" dirty="0">
                <a:solidFill>
                  <a:srgbClr val="1B2A4A"/>
                </a:solidFill>
                <a:latin typeface="Georgia" pitchFamily="34" charset="0"/>
                <a:ea typeface="Georgia" pitchFamily="34" charset="-122"/>
                <a:cs typeface="Georgia" pitchFamily="34" charset="-120"/>
              </a:rPr>
              <a:t>5</a:t>
            </a:r>
            <a:endParaRPr lang="en-US" sz="1800" dirty="0"/>
          </a:p>
        </p:txBody>
      </p:sp>
      <p:sp>
        <p:nvSpPr>
          <p:cNvPr id="37" name="Text 35"/>
          <p:cNvSpPr/>
          <p:nvPr/>
        </p:nvSpPr>
        <p:spPr>
          <a:xfrm>
            <a:off x="644652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INTELLIGIBILITÉ</a:t>
            </a:r>
            <a:endParaRPr lang="en-US" sz="850" dirty="0"/>
          </a:p>
        </p:txBody>
      </p:sp>
      <p:sp>
        <p:nvSpPr>
          <p:cNvPr id="38" name="Text 36"/>
          <p:cNvSpPr/>
          <p:nvPr/>
        </p:nvSpPr>
        <p:spPr>
          <a:xfrm>
            <a:off x="624535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Peut-on comprendre</a:t>
            </a:r>
            <a:endParaRPr lang="en-US" sz="950" dirty="0"/>
          </a:p>
          <a:p>
            <a:pPr marL="0" indent="0">
              <a:buNone/>
            </a:pPr>
            <a:r>
              <a:rPr lang="en-US" sz="950" i="1" dirty="0">
                <a:solidFill>
                  <a:srgbClr val="1B2A4A"/>
                </a:solidFill>
                <a:latin typeface="Georgia" pitchFamily="34" charset="0"/>
                <a:ea typeface="Georgia" pitchFamily="34" charset="-122"/>
                <a:cs typeface="Georgia" pitchFamily="34" charset="-120"/>
              </a:rPr>
              <a:t>comment elle a été produite ?</a:t>
            </a:r>
            <a:endParaRPr lang="en-US" sz="950" dirty="0"/>
          </a:p>
        </p:txBody>
      </p:sp>
      <p:sp>
        <p:nvSpPr>
          <p:cNvPr id="39" name="Shape 37"/>
          <p:cNvSpPr/>
          <p:nvPr/>
        </p:nvSpPr>
        <p:spPr>
          <a:xfrm>
            <a:off x="6355080" y="2377440"/>
            <a:ext cx="960120" cy="10973"/>
          </a:xfrm>
          <a:prstGeom prst="rect">
            <a:avLst/>
          </a:prstGeom>
          <a:solidFill>
            <a:srgbClr val="C8A44E"/>
          </a:solidFill>
          <a:ln/>
        </p:spPr>
        <p:txBody>
          <a:bodyPr/>
          <a:lstStyle/>
          <a:p>
            <a:endParaRPr lang="fr-FR"/>
          </a:p>
        </p:txBody>
      </p:sp>
      <p:sp>
        <p:nvSpPr>
          <p:cNvPr id="40" name="Text 38"/>
          <p:cNvSpPr/>
          <p:nvPr/>
        </p:nvSpPr>
        <p:spPr>
          <a:xfrm>
            <a:off x="624535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Le processus de génération</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est-il explicable ? Le juge</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peut-il exercer son contrôle ?</a:t>
            </a:r>
            <a:endParaRPr lang="en-US" sz="850" dirty="0"/>
          </a:p>
        </p:txBody>
      </p:sp>
      <p:sp>
        <p:nvSpPr>
          <p:cNvPr id="41" name="Shape 39"/>
          <p:cNvSpPr/>
          <p:nvPr/>
        </p:nvSpPr>
        <p:spPr>
          <a:xfrm>
            <a:off x="7635240" y="960120"/>
            <a:ext cx="1325880" cy="36118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42" name="Shape 40"/>
          <p:cNvSpPr/>
          <p:nvPr/>
        </p:nvSpPr>
        <p:spPr>
          <a:xfrm>
            <a:off x="7635240" y="960120"/>
            <a:ext cx="1325880" cy="640080"/>
          </a:xfrm>
          <a:prstGeom prst="rect">
            <a:avLst/>
          </a:prstGeom>
          <a:solidFill>
            <a:srgbClr val="1B2A4A"/>
          </a:solidFill>
          <a:ln/>
        </p:spPr>
        <p:txBody>
          <a:bodyPr/>
          <a:lstStyle/>
          <a:p>
            <a:endParaRPr lang="fr-FR"/>
          </a:p>
        </p:txBody>
      </p:sp>
      <p:sp>
        <p:nvSpPr>
          <p:cNvPr id="43" name="Text 41"/>
          <p:cNvSpPr/>
          <p:nvPr/>
        </p:nvSpPr>
        <p:spPr>
          <a:xfrm>
            <a:off x="7653528" y="978408"/>
            <a:ext cx="274320" cy="594360"/>
          </a:xfrm>
          <a:prstGeom prst="rect">
            <a:avLst/>
          </a:prstGeom>
          <a:noFill/>
          <a:ln/>
        </p:spPr>
        <p:txBody>
          <a:bodyPr wrap="square" rtlCol="0" anchor="ctr"/>
          <a:lstStyle/>
          <a:p>
            <a:pPr marL="0" indent="0" algn="ctr">
              <a:buNone/>
            </a:pPr>
            <a:r>
              <a:rPr lang="en-US" sz="1800" b="1" dirty="0">
                <a:solidFill>
                  <a:srgbClr val="C8A44E"/>
                </a:solidFill>
                <a:latin typeface="Georgia" pitchFamily="34" charset="0"/>
                <a:ea typeface="Georgia" pitchFamily="34" charset="-122"/>
                <a:cs typeface="Georgia" pitchFamily="34" charset="-120"/>
              </a:rPr>
              <a:t>6</a:t>
            </a:r>
            <a:endParaRPr lang="en-US" sz="1800" dirty="0"/>
          </a:p>
        </p:txBody>
      </p:sp>
      <p:sp>
        <p:nvSpPr>
          <p:cNvPr id="44" name="Text 42"/>
          <p:cNvSpPr/>
          <p:nvPr/>
        </p:nvSpPr>
        <p:spPr>
          <a:xfrm>
            <a:off x="7909560" y="978408"/>
            <a:ext cx="1005840" cy="594360"/>
          </a:xfrm>
          <a:prstGeom prst="rect">
            <a:avLst/>
          </a:prstGeom>
          <a:noFill/>
          <a:ln/>
        </p:spPr>
        <p:txBody>
          <a:bodyPr wrap="square"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CONTRADICTOIRE</a:t>
            </a:r>
            <a:endParaRPr lang="en-US" sz="850" dirty="0"/>
          </a:p>
        </p:txBody>
      </p:sp>
      <p:sp>
        <p:nvSpPr>
          <p:cNvPr id="45" name="Text 43"/>
          <p:cNvSpPr/>
          <p:nvPr/>
        </p:nvSpPr>
        <p:spPr>
          <a:xfrm>
            <a:off x="7708392" y="1737360"/>
            <a:ext cx="1188720" cy="594360"/>
          </a:xfrm>
          <a:prstGeom prst="rect">
            <a:avLst/>
          </a:prstGeom>
          <a:noFill/>
          <a:ln/>
        </p:spPr>
        <p:txBody>
          <a:bodyPr wrap="square" rtlCol="0" anchor="t"/>
          <a:lstStyle/>
          <a:p>
            <a:pPr marL="0" indent="0">
              <a:buNone/>
            </a:pPr>
            <a:r>
              <a:rPr lang="en-US" sz="950" i="1" dirty="0">
                <a:solidFill>
                  <a:srgbClr val="1B2A4A"/>
                </a:solidFill>
                <a:latin typeface="Georgia" pitchFamily="34" charset="0"/>
                <a:ea typeface="Georgia" pitchFamily="34" charset="-122"/>
                <a:cs typeface="Georgia" pitchFamily="34" charset="-120"/>
              </a:rPr>
              <a:t>L'autre partie peut-elle</a:t>
            </a:r>
            <a:endParaRPr lang="en-US" sz="950" dirty="0"/>
          </a:p>
          <a:p>
            <a:pPr marL="0" indent="0">
              <a:buNone/>
            </a:pPr>
            <a:r>
              <a:rPr lang="en-US" sz="950" i="1" dirty="0">
                <a:solidFill>
                  <a:srgbClr val="1B2A4A"/>
                </a:solidFill>
                <a:latin typeface="Georgia" pitchFamily="34" charset="0"/>
                <a:ea typeface="Georgia" pitchFamily="34" charset="-122"/>
                <a:cs typeface="Georgia" pitchFamily="34" charset="-120"/>
              </a:rPr>
              <a:t>la discuter ?</a:t>
            </a:r>
            <a:endParaRPr lang="en-US" sz="950" dirty="0"/>
          </a:p>
        </p:txBody>
      </p:sp>
      <p:sp>
        <p:nvSpPr>
          <p:cNvPr id="46" name="Shape 44"/>
          <p:cNvSpPr/>
          <p:nvPr/>
        </p:nvSpPr>
        <p:spPr>
          <a:xfrm>
            <a:off x="7818120" y="2377440"/>
            <a:ext cx="960120" cy="10973"/>
          </a:xfrm>
          <a:prstGeom prst="rect">
            <a:avLst/>
          </a:prstGeom>
          <a:solidFill>
            <a:srgbClr val="C8A44E"/>
          </a:solidFill>
          <a:ln/>
        </p:spPr>
        <p:txBody>
          <a:bodyPr/>
          <a:lstStyle/>
          <a:p>
            <a:endParaRPr lang="fr-FR"/>
          </a:p>
        </p:txBody>
      </p:sp>
      <p:sp>
        <p:nvSpPr>
          <p:cNvPr id="47" name="Text 45"/>
          <p:cNvSpPr/>
          <p:nvPr/>
        </p:nvSpPr>
        <p:spPr>
          <a:xfrm>
            <a:off x="7708392" y="2468880"/>
            <a:ext cx="1188720" cy="1828800"/>
          </a:xfrm>
          <a:prstGeom prst="rect">
            <a:avLst/>
          </a:prstGeom>
          <a:noFill/>
          <a:ln/>
        </p:spPr>
        <p:txBody>
          <a:bodyPr wrap="square" rtlCol="0" anchor="ctr"/>
          <a:lstStyle/>
          <a:p>
            <a:pPr marL="0" indent="0">
              <a:buNone/>
            </a:pPr>
            <a:r>
              <a:rPr lang="en-US" sz="850" dirty="0">
                <a:solidFill>
                  <a:srgbClr val="4A4A4A"/>
                </a:solidFill>
                <a:latin typeface="Calibri" pitchFamily="34" charset="0"/>
                <a:ea typeface="Calibri" pitchFamily="34" charset="-122"/>
                <a:cs typeface="Calibri" pitchFamily="34" charset="-120"/>
              </a:rPr>
              <a:t>Accès effectif aux pièces,</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possibilité de contestation</a:t>
            </a:r>
            <a:endParaRPr lang="en-US" sz="850" dirty="0"/>
          </a:p>
          <a:p>
            <a:pPr marL="0" indent="0">
              <a:buNone/>
            </a:pPr>
            <a:r>
              <a:rPr lang="en-US" sz="850" dirty="0">
                <a:solidFill>
                  <a:srgbClr val="4A4A4A"/>
                </a:solidFill>
                <a:latin typeface="Calibri" pitchFamily="34" charset="0"/>
                <a:ea typeface="Calibri" pitchFamily="34" charset="-122"/>
                <a:cs typeface="Calibri" pitchFamily="34" charset="-120"/>
              </a:rPr>
              <a:t>et de contre-expertise</a:t>
            </a:r>
            <a:endParaRPr lang="en-US" sz="8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8">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Cas n° 1 — Messages WhatsApp et preuves de menaces</a:t>
            </a:r>
            <a:endParaRPr lang="en-US" sz="1800" dirty="0"/>
          </a:p>
        </p:txBody>
      </p:sp>
      <p:sp>
        <p:nvSpPr>
          <p:cNvPr id="5" name="Shape 3"/>
          <p:cNvSpPr/>
          <p:nvPr/>
        </p:nvSpPr>
        <p:spPr>
          <a:xfrm>
            <a:off x="54864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280160"/>
          </a:xfrm>
          <a:prstGeom prst="rect">
            <a:avLst/>
          </a:prstGeom>
          <a:solidFill>
            <a:srgbClr val="C8A44E"/>
          </a:solidFill>
          <a:ln/>
        </p:spPr>
        <p:txBody>
          <a:bodyPr/>
          <a:lstStyle/>
          <a:p>
            <a:endParaRPr lang="fr-FR"/>
          </a:p>
        </p:txBody>
      </p:sp>
      <p:sp>
        <p:nvSpPr>
          <p:cNvPr id="7" name="Text 5"/>
          <p:cNvSpPr/>
          <p:nvPr/>
        </p:nvSpPr>
        <p:spPr>
          <a:xfrm>
            <a:off x="777240" y="822960"/>
            <a:ext cx="18288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LES FAITS</a:t>
            </a:r>
            <a:endParaRPr lang="en-US" sz="900" dirty="0"/>
          </a:p>
        </p:txBody>
      </p:sp>
      <p:sp>
        <p:nvSpPr>
          <p:cNvPr id="8" name="Text 6"/>
          <p:cNvSpPr/>
          <p:nvPr/>
        </p:nvSpPr>
        <p:spPr>
          <a:xfrm>
            <a:off x="77724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Une victime de coups et blessures volontaires produit des captures d'écran de messages WhatsApp montrant des menaces proférées par le prévenu dans les jours précédant les faits. Le parquet les verse au dossier. La défense conteste l'authenticité.</a:t>
            </a:r>
            <a:endParaRPr lang="en-US" sz="1050" dirty="0"/>
          </a:p>
        </p:txBody>
      </p:sp>
      <p:sp>
        <p:nvSpPr>
          <p:cNvPr id="9" name="Shape 7"/>
          <p:cNvSpPr/>
          <p:nvPr/>
        </p:nvSpPr>
        <p:spPr>
          <a:xfrm>
            <a:off x="470916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0" name="Shape 8"/>
          <p:cNvSpPr/>
          <p:nvPr/>
        </p:nvSpPr>
        <p:spPr>
          <a:xfrm>
            <a:off x="4709160" y="777240"/>
            <a:ext cx="54864" cy="1280160"/>
          </a:xfrm>
          <a:prstGeom prst="rect">
            <a:avLst/>
          </a:prstGeom>
          <a:solidFill>
            <a:srgbClr val="C8A44E"/>
          </a:solidFill>
          <a:ln/>
        </p:spPr>
        <p:txBody>
          <a:bodyPr/>
          <a:lstStyle/>
          <a:p>
            <a:endParaRPr lang="fr-FR"/>
          </a:p>
        </p:txBody>
      </p:sp>
      <p:sp>
        <p:nvSpPr>
          <p:cNvPr id="11" name="Text 9"/>
          <p:cNvSpPr/>
          <p:nvPr/>
        </p:nvSpPr>
        <p:spPr>
          <a:xfrm>
            <a:off x="4937760" y="822960"/>
            <a:ext cx="27432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LA DIFFICULTÉ JURIDIQUE</a:t>
            </a:r>
            <a:endParaRPr lang="en-US" sz="900" dirty="0"/>
          </a:p>
        </p:txBody>
      </p:sp>
      <p:sp>
        <p:nvSpPr>
          <p:cNvPr id="12" name="Text 10"/>
          <p:cNvSpPr/>
          <p:nvPr/>
        </p:nvSpPr>
        <p:spPr>
          <a:xfrm>
            <a:off x="493776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Une capture d'écran est une image. Elle ne contient ni métadonnées serveur, ni horodatage certifié, ni preuve d'intégrité du fil complet. Elle peut être recadrée ou modifiée.</a:t>
            </a:r>
            <a:endParaRPr lang="en-US" sz="1050" dirty="0"/>
          </a:p>
        </p:txBody>
      </p:sp>
      <p:sp>
        <p:nvSpPr>
          <p:cNvPr id="13" name="Shape 11"/>
          <p:cNvSpPr/>
          <p:nvPr/>
        </p:nvSpPr>
        <p:spPr>
          <a:xfrm>
            <a:off x="548640" y="2240280"/>
            <a:ext cx="3886200" cy="13716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548640" y="2240280"/>
            <a:ext cx="3886200" cy="320040"/>
          </a:xfrm>
          <a:prstGeom prst="rect">
            <a:avLst/>
          </a:prstGeom>
          <a:solidFill>
            <a:srgbClr val="1B2A4A"/>
          </a:solidFill>
          <a:ln/>
        </p:spPr>
        <p:txBody>
          <a:bodyPr/>
          <a:lstStyle/>
          <a:p>
            <a:endParaRPr lang="fr-FR"/>
          </a:p>
        </p:txBody>
      </p:sp>
      <p:sp>
        <p:nvSpPr>
          <p:cNvPr id="15" name="Text 13"/>
          <p:cNvSpPr/>
          <p:nvPr/>
        </p:nvSpPr>
        <p:spPr>
          <a:xfrm>
            <a:off x="685800" y="2240280"/>
            <a:ext cx="3657600" cy="32004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CE QUE LE JUGE POURRAIT SE DEMANDER</a:t>
            </a:r>
            <a:endParaRPr lang="en-US" sz="900" dirty="0"/>
          </a:p>
        </p:txBody>
      </p:sp>
      <p:sp>
        <p:nvSpPr>
          <p:cNvPr id="16" name="Text 14"/>
          <p:cNvSpPr/>
          <p:nvPr/>
        </p:nvSpPr>
        <p:spPr>
          <a:xfrm>
            <a:off x="685800" y="2606040"/>
            <a:ext cx="3566160" cy="91440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 Qui a pris cette capture, et quand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Le fil complet est-il accessible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Peut-on obtenir un export technique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Des éléments corroborants existent-ils ?</a:t>
            </a:r>
            <a:endParaRPr lang="en-US" sz="1000" dirty="0"/>
          </a:p>
        </p:txBody>
      </p:sp>
      <p:sp>
        <p:nvSpPr>
          <p:cNvPr id="17" name="Shape 15"/>
          <p:cNvSpPr/>
          <p:nvPr/>
        </p:nvSpPr>
        <p:spPr>
          <a:xfrm>
            <a:off x="4709160" y="2240280"/>
            <a:ext cx="3886200" cy="137160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18" name="Shape 16"/>
          <p:cNvSpPr/>
          <p:nvPr/>
        </p:nvSpPr>
        <p:spPr>
          <a:xfrm>
            <a:off x="4709160" y="2240280"/>
            <a:ext cx="3886200" cy="320040"/>
          </a:xfrm>
          <a:prstGeom prst="rect">
            <a:avLst/>
          </a:prstGeom>
          <a:solidFill>
            <a:srgbClr val="C8A44E"/>
          </a:solidFill>
          <a:ln/>
        </p:spPr>
        <p:txBody>
          <a:bodyPr/>
          <a:lstStyle/>
          <a:p>
            <a:endParaRPr lang="fr-FR"/>
          </a:p>
        </p:txBody>
      </p:sp>
      <p:sp>
        <p:nvSpPr>
          <p:cNvPr id="19" name="Text 17"/>
          <p:cNvSpPr/>
          <p:nvPr/>
        </p:nvSpPr>
        <p:spPr>
          <a:xfrm>
            <a:off x="4846320" y="2240280"/>
            <a:ext cx="3657600" cy="320040"/>
          </a:xfrm>
          <a:prstGeom prst="rect">
            <a:avLst/>
          </a:prstGeom>
          <a:noFill/>
          <a:ln/>
        </p:spPr>
        <p:txBody>
          <a:bodyPr wrap="square" rtlCol="0" anchor="ctr"/>
          <a:lstStyle/>
          <a:p>
            <a:pPr marL="0" indent="0">
              <a:buNone/>
            </a:pPr>
            <a:r>
              <a:rPr lang="en-US" sz="900" b="1" dirty="0">
                <a:solidFill>
                  <a:srgbClr val="1B2A4A"/>
                </a:solidFill>
                <a:latin typeface="Calibri" pitchFamily="34" charset="0"/>
                <a:ea typeface="Calibri" pitchFamily="34" charset="-122"/>
                <a:cs typeface="Calibri" pitchFamily="34" charset="-120"/>
              </a:rPr>
              <a:t>LA LEÇON — NUANCÉE</a:t>
            </a:r>
            <a:endParaRPr lang="en-US" sz="900" dirty="0"/>
          </a:p>
        </p:txBody>
      </p:sp>
      <p:sp>
        <p:nvSpPr>
          <p:cNvPr id="20" name="Text 18"/>
          <p:cNvSpPr/>
          <p:nvPr/>
        </p:nvSpPr>
        <p:spPr>
          <a:xfrm>
            <a:off x="4846320" y="2606040"/>
            <a:ext cx="3566160" cy="91440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La capture d'écran n'est pas sans valeur probante. Elle peut constituer un commencement de preuve ou corroborer d'autres éléments du dossier. Mais en matière pénale, l'exigence est plus haute : la contestation d'authenticité impose au juge de rechercher des éléments de corroboration — export technique, relevé opérateur, témoignages concordants.</a:t>
            </a:r>
            <a:endParaRPr lang="en-US" sz="1050" dirty="0"/>
          </a:p>
        </p:txBody>
      </p:sp>
      <p:sp>
        <p:nvSpPr>
          <p:cNvPr id="21" name="Shape 19"/>
          <p:cNvSpPr/>
          <p:nvPr/>
        </p:nvSpPr>
        <p:spPr>
          <a:xfrm>
            <a:off x="548640" y="3794760"/>
            <a:ext cx="8046720" cy="685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2" name="Text 20"/>
          <p:cNvSpPr/>
          <p:nvPr/>
        </p:nvSpPr>
        <p:spPr>
          <a:xfrm>
            <a:off x="731520" y="3794760"/>
            <a:ext cx="7680960" cy="68580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C'est une preuve stockée : la question est celle de l'authenticité et de l'intégrité, pas du processus de génération.</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9">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7200" b="1" dirty="0">
                <a:solidFill>
                  <a:srgbClr val="C8A44E"/>
                </a:solidFill>
                <a:latin typeface="Georgia" pitchFamily="34" charset="0"/>
                <a:ea typeface="Georgia" pitchFamily="34" charset="-122"/>
                <a:cs typeface="Georgia" pitchFamily="34" charset="-120"/>
              </a:rPr>
              <a:t>2</a:t>
            </a:r>
            <a:endParaRPr lang="en-US" sz="72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Ce que l'IA change</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Un défi nouveau pour le raisonnement probatoire — mais pas une impasse</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0">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L'IA générative : des capacités de fabrication inédites</a:t>
            </a:r>
            <a:endParaRPr lang="en-US" sz="1800" dirty="0"/>
          </a:p>
        </p:txBody>
      </p:sp>
      <p:sp>
        <p:nvSpPr>
          <p:cNvPr id="5" name="Text 3"/>
          <p:cNvSpPr/>
          <p:nvPr/>
        </p:nvSpPr>
        <p:spPr>
          <a:xfrm>
            <a:off x="548640" y="640080"/>
            <a:ext cx="8229600" cy="274320"/>
          </a:xfrm>
          <a:prstGeom prst="rect">
            <a:avLst/>
          </a:prstGeom>
          <a:noFill/>
          <a:ln/>
        </p:spPr>
        <p:txBody>
          <a:bodyPr wrap="square" rtlCol="0" anchor="ctr"/>
          <a:lstStyle/>
          <a:p>
            <a:pPr marL="0" indent="0">
              <a:buNone/>
            </a:pPr>
            <a:r>
              <a:rPr lang="en-US" sz="1000" i="1" dirty="0">
                <a:solidFill>
                  <a:srgbClr val="4A4A4A"/>
                </a:solidFill>
                <a:latin typeface="Calibri" pitchFamily="34" charset="0"/>
                <a:ea typeface="Calibri" pitchFamily="34" charset="-122"/>
                <a:cs typeface="Calibri" pitchFamily="34" charset="-120"/>
              </a:rPr>
              <a:t>Ce que la technologie permet aujourd'hui — sans que cela signifie que toute preuve soit falsifiée</a:t>
            </a:r>
            <a:endParaRPr lang="en-US" sz="1000" dirty="0"/>
          </a:p>
        </p:txBody>
      </p:sp>
      <p:sp>
        <p:nvSpPr>
          <p:cNvPr id="6" name="Shape 4"/>
          <p:cNvSpPr/>
          <p:nvPr/>
        </p:nvSpPr>
        <p:spPr>
          <a:xfrm>
            <a:off x="548640" y="105156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1051560"/>
            <a:ext cx="54864" cy="1463040"/>
          </a:xfrm>
          <a:prstGeom prst="rect">
            <a:avLst/>
          </a:prstGeom>
          <a:solidFill>
            <a:srgbClr val="C8A44E"/>
          </a:solidFill>
          <a:ln/>
        </p:spPr>
        <p:txBody>
          <a:bodyPr/>
          <a:lstStyle/>
          <a:p>
            <a:endParaRPr lang="fr-FR"/>
          </a:p>
        </p:txBody>
      </p:sp>
      <p:sp>
        <p:nvSpPr>
          <p:cNvPr id="8" name="Text 6"/>
          <p:cNvSpPr/>
          <p:nvPr/>
        </p:nvSpPr>
        <p:spPr>
          <a:xfrm>
            <a:off x="731520" y="116128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Images synthétiques</a:t>
            </a:r>
            <a:endParaRPr lang="en-US" sz="1200" dirty="0"/>
          </a:p>
        </p:txBody>
      </p:sp>
      <p:sp>
        <p:nvSpPr>
          <p:cNvPr id="9" name="Text 7"/>
          <p:cNvSpPr/>
          <p:nvPr/>
        </p:nvSpPr>
        <p:spPr>
          <a:xfrm>
            <a:off x="731520" y="150876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Personnes, documents, scènes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photoréalistes n'ayant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jamais existé</a:t>
            </a:r>
            <a:endParaRPr lang="en-US" sz="1000" dirty="0"/>
          </a:p>
        </p:txBody>
      </p:sp>
      <p:sp>
        <p:nvSpPr>
          <p:cNvPr id="10" name="Shape 8"/>
          <p:cNvSpPr/>
          <p:nvPr/>
        </p:nvSpPr>
        <p:spPr>
          <a:xfrm>
            <a:off x="3383280" y="105156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3383280" y="1051560"/>
            <a:ext cx="54864" cy="1463040"/>
          </a:xfrm>
          <a:prstGeom prst="rect">
            <a:avLst/>
          </a:prstGeom>
          <a:solidFill>
            <a:srgbClr val="C8A44E"/>
          </a:solidFill>
          <a:ln/>
        </p:spPr>
        <p:txBody>
          <a:bodyPr/>
          <a:lstStyle/>
          <a:p>
            <a:endParaRPr lang="fr-FR"/>
          </a:p>
        </p:txBody>
      </p:sp>
      <p:sp>
        <p:nvSpPr>
          <p:cNvPr id="12" name="Text 10"/>
          <p:cNvSpPr/>
          <p:nvPr/>
        </p:nvSpPr>
        <p:spPr>
          <a:xfrm>
            <a:off x="3566160" y="116128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Clonage vocal</a:t>
            </a:r>
            <a:endParaRPr lang="en-US" sz="1200" dirty="0"/>
          </a:p>
        </p:txBody>
      </p:sp>
      <p:sp>
        <p:nvSpPr>
          <p:cNvPr id="13" name="Text 11"/>
          <p:cNvSpPr/>
          <p:nvPr/>
        </p:nvSpPr>
        <p:spPr>
          <a:xfrm>
            <a:off x="3566160" y="150876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Reproduction fidèle d'une voix</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à partir de quelques secondes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d'échantillon</a:t>
            </a:r>
            <a:endParaRPr lang="en-US" sz="1000" dirty="0"/>
          </a:p>
        </p:txBody>
      </p:sp>
      <p:sp>
        <p:nvSpPr>
          <p:cNvPr id="14" name="Shape 12"/>
          <p:cNvSpPr/>
          <p:nvPr/>
        </p:nvSpPr>
        <p:spPr>
          <a:xfrm>
            <a:off x="6217920" y="105156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5" name="Shape 13"/>
          <p:cNvSpPr/>
          <p:nvPr/>
        </p:nvSpPr>
        <p:spPr>
          <a:xfrm>
            <a:off x="6217920" y="1051560"/>
            <a:ext cx="54864" cy="1463040"/>
          </a:xfrm>
          <a:prstGeom prst="rect">
            <a:avLst/>
          </a:prstGeom>
          <a:solidFill>
            <a:srgbClr val="C8A44E"/>
          </a:solidFill>
          <a:ln/>
        </p:spPr>
        <p:txBody>
          <a:bodyPr/>
          <a:lstStyle/>
          <a:p>
            <a:endParaRPr lang="fr-FR"/>
          </a:p>
        </p:txBody>
      </p:sp>
      <p:sp>
        <p:nvSpPr>
          <p:cNvPr id="16" name="Text 14"/>
          <p:cNvSpPr/>
          <p:nvPr/>
        </p:nvSpPr>
        <p:spPr>
          <a:xfrm>
            <a:off x="6400800" y="116128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Deepfakes vidéo</a:t>
            </a:r>
            <a:endParaRPr lang="en-US" sz="1200" dirty="0"/>
          </a:p>
        </p:txBody>
      </p:sp>
      <p:sp>
        <p:nvSpPr>
          <p:cNvPr id="17" name="Text 15"/>
          <p:cNvSpPr/>
          <p:nvPr/>
        </p:nvSpPr>
        <p:spPr>
          <a:xfrm>
            <a:off x="6400800" y="150876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Substitution de visage,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synchronisation labiale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la personne « dit » ce qu'elle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n'a jamais dit</a:t>
            </a:r>
            <a:endParaRPr lang="en-US" sz="1000" dirty="0"/>
          </a:p>
        </p:txBody>
      </p:sp>
      <p:sp>
        <p:nvSpPr>
          <p:cNvPr id="18" name="Shape 16"/>
          <p:cNvSpPr/>
          <p:nvPr/>
        </p:nvSpPr>
        <p:spPr>
          <a:xfrm>
            <a:off x="548640" y="274320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9" name="Shape 17"/>
          <p:cNvSpPr/>
          <p:nvPr/>
        </p:nvSpPr>
        <p:spPr>
          <a:xfrm>
            <a:off x="548640" y="2743200"/>
            <a:ext cx="54864" cy="1463040"/>
          </a:xfrm>
          <a:prstGeom prst="rect">
            <a:avLst/>
          </a:prstGeom>
          <a:solidFill>
            <a:srgbClr val="C8A44E"/>
          </a:solidFill>
          <a:ln/>
        </p:spPr>
        <p:txBody>
          <a:bodyPr/>
          <a:lstStyle/>
          <a:p>
            <a:endParaRPr lang="fr-FR"/>
          </a:p>
        </p:txBody>
      </p:sp>
      <p:sp>
        <p:nvSpPr>
          <p:cNvPr id="20" name="Text 18"/>
          <p:cNvSpPr/>
          <p:nvPr/>
        </p:nvSpPr>
        <p:spPr>
          <a:xfrm>
            <a:off x="731520" y="285292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Documents générés</a:t>
            </a:r>
            <a:endParaRPr lang="en-US" sz="1200" dirty="0"/>
          </a:p>
        </p:txBody>
      </p:sp>
      <p:sp>
        <p:nvSpPr>
          <p:cNvPr id="21" name="Text 19"/>
          <p:cNvSpPr/>
          <p:nvPr/>
        </p:nvSpPr>
        <p:spPr>
          <a:xfrm>
            <a:off x="731520" y="320040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Contrats, correspondances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d'apparence authentique,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difficiles à distinguer</a:t>
            </a:r>
            <a:endParaRPr lang="en-US" sz="1000" dirty="0"/>
          </a:p>
        </p:txBody>
      </p:sp>
      <p:sp>
        <p:nvSpPr>
          <p:cNvPr id="22" name="Shape 20"/>
          <p:cNvSpPr/>
          <p:nvPr/>
        </p:nvSpPr>
        <p:spPr>
          <a:xfrm>
            <a:off x="3383280" y="274320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3" name="Shape 21"/>
          <p:cNvSpPr/>
          <p:nvPr/>
        </p:nvSpPr>
        <p:spPr>
          <a:xfrm>
            <a:off x="3383280" y="2743200"/>
            <a:ext cx="54864" cy="1463040"/>
          </a:xfrm>
          <a:prstGeom prst="rect">
            <a:avLst/>
          </a:prstGeom>
          <a:solidFill>
            <a:srgbClr val="C8A44E"/>
          </a:solidFill>
          <a:ln/>
        </p:spPr>
        <p:txBody>
          <a:bodyPr/>
          <a:lstStyle/>
          <a:p>
            <a:endParaRPr lang="fr-FR"/>
          </a:p>
        </p:txBody>
      </p:sp>
      <p:sp>
        <p:nvSpPr>
          <p:cNvPr id="24" name="Text 22"/>
          <p:cNvSpPr/>
          <p:nvPr/>
        </p:nvSpPr>
        <p:spPr>
          <a:xfrm>
            <a:off x="3566160" y="285292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Faux échanges textuels</a:t>
            </a:r>
            <a:endParaRPr lang="en-US" sz="1200" dirty="0"/>
          </a:p>
        </p:txBody>
      </p:sp>
      <p:sp>
        <p:nvSpPr>
          <p:cNvPr id="25" name="Text 23"/>
          <p:cNvSpPr/>
          <p:nvPr/>
        </p:nvSpPr>
        <p:spPr>
          <a:xfrm>
            <a:off x="3566160" y="320040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Conversations reconstituées,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messages antidatés,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fils modifiés</a:t>
            </a:r>
            <a:endParaRPr lang="en-US" sz="1000" dirty="0"/>
          </a:p>
        </p:txBody>
      </p:sp>
      <p:sp>
        <p:nvSpPr>
          <p:cNvPr id="26" name="Shape 24"/>
          <p:cNvSpPr/>
          <p:nvPr/>
        </p:nvSpPr>
        <p:spPr>
          <a:xfrm>
            <a:off x="6217920" y="2743200"/>
            <a:ext cx="2606040" cy="146304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7" name="Shape 25"/>
          <p:cNvSpPr/>
          <p:nvPr/>
        </p:nvSpPr>
        <p:spPr>
          <a:xfrm>
            <a:off x="6217920" y="2743200"/>
            <a:ext cx="54864" cy="1463040"/>
          </a:xfrm>
          <a:prstGeom prst="rect">
            <a:avLst/>
          </a:prstGeom>
          <a:solidFill>
            <a:srgbClr val="C8A44E"/>
          </a:solidFill>
          <a:ln/>
        </p:spPr>
        <p:txBody>
          <a:bodyPr/>
          <a:lstStyle/>
          <a:p>
            <a:endParaRPr lang="fr-FR"/>
          </a:p>
        </p:txBody>
      </p:sp>
      <p:sp>
        <p:nvSpPr>
          <p:cNvPr id="28" name="Text 26"/>
          <p:cNvSpPr/>
          <p:nvPr/>
        </p:nvSpPr>
        <p:spPr>
          <a:xfrm>
            <a:off x="6400800" y="2852928"/>
            <a:ext cx="2286000" cy="320040"/>
          </a:xfrm>
          <a:prstGeom prst="rect">
            <a:avLst/>
          </a:prstGeom>
          <a:noFill/>
          <a:ln/>
        </p:spPr>
        <p:txBody>
          <a:bodyPr wrap="square" rtlCol="0" anchor="ctr"/>
          <a:lstStyle/>
          <a:p>
            <a:pPr marL="0" indent="0">
              <a:buNone/>
            </a:pPr>
            <a:r>
              <a:rPr lang="en-US" sz="1200" b="1" dirty="0">
                <a:solidFill>
                  <a:srgbClr val="1B2A4A"/>
                </a:solidFill>
                <a:latin typeface="Georgia" pitchFamily="34" charset="0"/>
                <a:ea typeface="Georgia" pitchFamily="34" charset="-122"/>
                <a:cs typeface="Georgia" pitchFamily="34" charset="-120"/>
              </a:rPr>
              <a:t>Métadonnées falsifiées</a:t>
            </a:r>
            <a:endParaRPr lang="en-US" sz="1200" dirty="0"/>
          </a:p>
        </p:txBody>
      </p:sp>
      <p:sp>
        <p:nvSpPr>
          <p:cNvPr id="29" name="Text 27"/>
          <p:cNvSpPr/>
          <p:nvPr/>
        </p:nvSpPr>
        <p:spPr>
          <a:xfrm>
            <a:off x="6400800" y="3200400"/>
            <a:ext cx="2286000" cy="8686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Géolocalisation, horodatage,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identifiants : tous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potentiellement manipulables</a:t>
            </a:r>
            <a:endParaRPr lang="en-US" sz="1000" dirty="0"/>
          </a:p>
        </p:txBody>
      </p:sp>
      <p:sp>
        <p:nvSpPr>
          <p:cNvPr id="99" name="Shape DemoLive"/>
          <p:cNvSpPr/>
          <p:nvPr/>
        </p:nvSpPr>
        <p:spPr>
          <a:xfrm>
            <a:off x="548640" y="4255320"/>
            <a:ext cx="8046720" cy="320040"/>
          </a:xfrm>
          <a:prstGeom prst="rect">
            <a:avLst/>
          </a:prstGeom>
          <a:solidFill>
            <a:srgbClr val="1B2A4A"/>
          </a:solidFill>
          <a:ln/>
        </p:spPr>
        <p:txBody>
          <a:bodyPr/>
          <a:lstStyle/>
          <a:p>
            <a:endParaRPr lang="fr-FR"/>
          </a:p>
        </p:txBody>
      </p:sp>
      <p:sp>
        <p:nvSpPr>
          <p:cNvPr id="100" name="Text DemoLiveText"/>
          <p:cNvSpPr/>
          <p:nvPr/>
        </p:nvSpPr>
        <p:spPr>
          <a:xfrm>
            <a:off x="685800" y="4255320"/>
            <a:ext cx="7771920" cy="32004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1">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2000" b="1" dirty="0">
                <a:solidFill>
                  <a:srgbClr val="1B2A4A"/>
                </a:solidFill>
                <a:latin typeface="Georgia" pitchFamily="34" charset="0"/>
                <a:ea typeface="Georgia" pitchFamily="34" charset="-122"/>
                <a:cs typeface="Georgia" pitchFamily="34" charset="-120"/>
              </a:rPr>
              <a:t>Le « dividende du menteur »</a:t>
            </a:r>
            <a:endParaRPr lang="en-US" sz="2000" dirty="0"/>
          </a:p>
        </p:txBody>
      </p:sp>
      <p:sp>
        <p:nvSpPr>
          <p:cNvPr id="5" name="Text 3"/>
          <p:cNvSpPr/>
          <p:nvPr/>
        </p:nvSpPr>
        <p:spPr>
          <a:xfrm>
            <a:off x="548640" y="640080"/>
            <a:ext cx="8229600" cy="274320"/>
          </a:xfrm>
          <a:prstGeom prst="rect">
            <a:avLst/>
          </a:prstGeom>
          <a:noFill/>
          <a:ln/>
        </p:spPr>
        <p:txBody>
          <a:bodyPr wrap="square" rtlCol="0" anchor="ctr"/>
          <a:lstStyle/>
          <a:p>
            <a:pPr marL="0" indent="0">
              <a:buNone/>
            </a:pPr>
            <a:r>
              <a:rPr lang="en-US" sz="1000" i="1" dirty="0">
                <a:solidFill>
                  <a:srgbClr val="4A4A4A"/>
                </a:solidFill>
                <a:latin typeface="Calibri" pitchFamily="34" charset="0"/>
                <a:ea typeface="Calibri" pitchFamily="34" charset="-122"/>
                <a:cs typeface="Calibri" pitchFamily="34" charset="-120"/>
              </a:rPr>
              <a:t>Chesney &amp; Citron, 2019 — repris par le Laboratoire de cyberjustice de Montréal</a:t>
            </a:r>
            <a:endParaRPr lang="en-US" sz="1000" dirty="0"/>
          </a:p>
        </p:txBody>
      </p:sp>
      <p:sp>
        <p:nvSpPr>
          <p:cNvPr id="6" name="Shape 4"/>
          <p:cNvSpPr/>
          <p:nvPr/>
        </p:nvSpPr>
        <p:spPr>
          <a:xfrm>
            <a:off x="548640" y="1051560"/>
            <a:ext cx="8046720" cy="77724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7" name="Text 5"/>
          <p:cNvSpPr/>
          <p:nvPr/>
        </p:nvSpPr>
        <p:spPr>
          <a:xfrm>
            <a:off x="777240" y="1097280"/>
            <a:ext cx="7589520" cy="64008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L'existence même des technologies de falsification devient un argument de défense :</a:t>
            </a:r>
            <a:endParaRPr lang="en-US" sz="1200" dirty="0"/>
          </a:p>
          <a:p>
            <a:pPr marL="0" indent="0" algn="ctr">
              <a:buNone/>
            </a:pPr>
            <a:r>
              <a:rPr lang="en-US" sz="1200" i="1" dirty="0">
                <a:solidFill>
                  <a:srgbClr val="FFFFFF"/>
                </a:solidFill>
                <a:latin typeface="Calibri" pitchFamily="34" charset="0"/>
                <a:ea typeface="Calibri" pitchFamily="34" charset="-122"/>
                <a:cs typeface="Calibri" pitchFamily="34" charset="-120"/>
              </a:rPr>
              <a:t>toute preuve numérique authentique peut désormais être contestée au motif qu'elle « pourrait » être un deepfake.</a:t>
            </a:r>
            <a:endParaRPr lang="en-US" sz="1200" dirty="0"/>
          </a:p>
        </p:txBody>
      </p:sp>
      <p:sp>
        <p:nvSpPr>
          <p:cNvPr id="8" name="Shape 6"/>
          <p:cNvSpPr/>
          <p:nvPr/>
        </p:nvSpPr>
        <p:spPr>
          <a:xfrm>
            <a:off x="548640" y="2057400"/>
            <a:ext cx="3886200" cy="18288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9" name="Shape 7"/>
          <p:cNvSpPr/>
          <p:nvPr/>
        </p:nvSpPr>
        <p:spPr>
          <a:xfrm>
            <a:off x="548640" y="2057400"/>
            <a:ext cx="3886200" cy="365760"/>
          </a:xfrm>
          <a:prstGeom prst="rect">
            <a:avLst/>
          </a:prstGeom>
          <a:solidFill>
            <a:srgbClr val="8B3A3A"/>
          </a:solidFill>
          <a:ln/>
        </p:spPr>
        <p:txBody>
          <a:bodyPr/>
          <a:lstStyle/>
          <a:p>
            <a:endParaRPr lang="fr-FR"/>
          </a:p>
        </p:txBody>
      </p:sp>
      <p:sp>
        <p:nvSpPr>
          <p:cNvPr id="10" name="Text 8"/>
          <p:cNvSpPr/>
          <p:nvPr/>
        </p:nvSpPr>
        <p:spPr>
          <a:xfrm>
            <a:off x="685800" y="2057400"/>
            <a:ext cx="3657600" cy="36576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RISQUE 1 — Admettre un faux</a:t>
            </a:r>
            <a:endParaRPr lang="en-US" sz="1100" dirty="0"/>
          </a:p>
        </p:txBody>
      </p:sp>
      <p:sp>
        <p:nvSpPr>
          <p:cNvPr id="11" name="Text 9"/>
          <p:cNvSpPr/>
          <p:nvPr/>
        </p:nvSpPr>
        <p:spPr>
          <a:xfrm>
            <a:off x="685800" y="2514600"/>
            <a:ext cx="3566160" cy="91440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Le juge accorde sa confiance à une preuve fabriquée. Conséquence : une décision fondée sur une base erronée, potentiellement irréversible.</a:t>
            </a:r>
            <a:endParaRPr lang="en-US" sz="1100" dirty="0"/>
          </a:p>
        </p:txBody>
      </p:sp>
      <p:sp>
        <p:nvSpPr>
          <p:cNvPr id="12" name="Shape 10"/>
          <p:cNvSpPr/>
          <p:nvPr/>
        </p:nvSpPr>
        <p:spPr>
          <a:xfrm>
            <a:off x="4709160" y="2057400"/>
            <a:ext cx="3886200" cy="18288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3" name="Shape 11"/>
          <p:cNvSpPr/>
          <p:nvPr/>
        </p:nvSpPr>
        <p:spPr>
          <a:xfrm>
            <a:off x="4709160" y="2057400"/>
            <a:ext cx="3886200" cy="365760"/>
          </a:xfrm>
          <a:prstGeom prst="rect">
            <a:avLst/>
          </a:prstGeom>
          <a:solidFill>
            <a:srgbClr val="3D5A80"/>
          </a:solidFill>
          <a:ln/>
        </p:spPr>
        <p:txBody>
          <a:bodyPr/>
          <a:lstStyle/>
          <a:p>
            <a:endParaRPr lang="fr-FR"/>
          </a:p>
        </p:txBody>
      </p:sp>
      <p:sp>
        <p:nvSpPr>
          <p:cNvPr id="14" name="Text 12"/>
          <p:cNvSpPr/>
          <p:nvPr/>
        </p:nvSpPr>
        <p:spPr>
          <a:xfrm>
            <a:off x="4846320" y="2057400"/>
            <a:ext cx="3657600" cy="36576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RISQUE 2 — Rejeter un vrai</a:t>
            </a:r>
            <a:endParaRPr lang="en-US" sz="1100" dirty="0"/>
          </a:p>
        </p:txBody>
      </p:sp>
      <p:sp>
        <p:nvSpPr>
          <p:cNvPr id="15" name="Text 13"/>
          <p:cNvSpPr/>
          <p:nvPr/>
        </p:nvSpPr>
        <p:spPr>
          <a:xfrm>
            <a:off x="4846320" y="2514600"/>
            <a:ext cx="3566160" cy="91440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Le juge rejette une preuve authentique parce qu'elle est contestée comme deepfake. Conséquence : déni de justice, impunité de fait.</a:t>
            </a:r>
            <a:endParaRPr lang="en-US" sz="1100" dirty="0"/>
          </a:p>
        </p:txBody>
      </p:sp>
      <p:sp>
        <p:nvSpPr>
          <p:cNvPr id="16" name="Shape 14"/>
          <p:cNvSpPr/>
          <p:nvPr/>
        </p:nvSpPr>
        <p:spPr>
          <a:xfrm>
            <a:off x="548640" y="4069080"/>
            <a:ext cx="8046720" cy="50292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7" name="Text 15"/>
          <p:cNvSpPr/>
          <p:nvPr/>
        </p:nvSpPr>
        <p:spPr>
          <a:xfrm>
            <a:off x="731520" y="4069080"/>
            <a:ext cx="7680960" cy="50292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Le juge ne doit être ni naïf ni excessivement sceptique. Il doit calibrer sa vigilance.</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rPr>
              <a:t>IA et pratique judiciaire : la preuve numérique  |  CFJ Sénégal — 14 avril 2026</a:t>
            </a:r>
          </a:p>
        </p:txBody>
      </p:sp>
      <p:sp>
        <p:nvSpPr>
          <p:cNvPr id="4" name="Text 2"/>
          <p:cNvSpPr/>
          <p:nvPr/>
        </p:nvSpPr>
        <p:spPr>
          <a:xfrm>
            <a:off x="548640" y="274320"/>
            <a:ext cx="7680960" cy="274320"/>
          </a:xfrm>
          <a:prstGeom prst="rect">
            <a:avLst/>
          </a:prstGeom>
          <a:noFill/>
          <a:ln/>
        </p:spPr>
        <p:txBody>
          <a:bodyPr wrap="square" rtlCol="0" anchor="ctr"/>
          <a:lstStyle/>
          <a:p>
            <a:pPr marL="0" indent="0">
              <a:buNone/>
            </a:pPr>
            <a:r>
              <a:rPr lang="fr-FR" sz="1000" b="1" kern="0" spc="200" dirty="0">
                <a:solidFill>
                  <a:srgbClr val="C8A44E"/>
                </a:solidFill>
                <a:latin typeface="Calibri" pitchFamily="34" charset="0"/>
              </a:rPr>
              <a:t>CE QUE L’IA CHANGE — RÉPONSE RÉGLEMENTAIRE</a:t>
            </a:r>
          </a:p>
        </p:txBody>
      </p:sp>
      <p:sp>
        <p:nvSpPr>
          <p:cNvPr id="5" name="Text 3"/>
          <p:cNvSpPr/>
          <p:nvPr/>
        </p:nvSpPr>
        <p:spPr>
          <a:xfrm>
            <a:off x="548640" y="548640"/>
            <a:ext cx="8046720" cy="411480"/>
          </a:xfrm>
          <a:prstGeom prst="rect">
            <a:avLst/>
          </a:prstGeom>
          <a:noFill/>
          <a:ln/>
        </p:spPr>
        <p:txBody>
          <a:bodyPr wrap="square" rtlCol="0" anchor="ctr"/>
          <a:lstStyle/>
          <a:p>
            <a:pPr marL="0" indent="0">
              <a:buNone/>
            </a:pPr>
            <a:r>
              <a:rPr lang="fr-FR" sz="1800" b="1" dirty="0">
                <a:solidFill>
                  <a:srgbClr val="1B2A4A"/>
                </a:solidFill>
                <a:latin typeface="Georgia" pitchFamily="34" charset="0"/>
              </a:rPr>
              <a:t>La Commission de protection des données prend position</a:t>
            </a:r>
          </a:p>
        </p:txBody>
      </p:sp>
      <p:sp>
        <p:nvSpPr>
          <p:cNvPr id="6" name="Shape 4"/>
          <p:cNvSpPr/>
          <p:nvPr/>
        </p:nvSpPr>
        <p:spPr>
          <a:xfrm>
            <a:off x="548640" y="1097280"/>
            <a:ext cx="2499360" cy="2057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1097280"/>
            <a:ext cx="54864" cy="2057400"/>
          </a:xfrm>
          <a:prstGeom prst="rect">
            <a:avLst/>
          </a:prstGeom>
          <a:solidFill>
            <a:srgbClr val="C8A44E"/>
          </a:solidFill>
          <a:ln/>
        </p:spPr>
        <p:txBody>
          <a:bodyPr/>
          <a:lstStyle/>
          <a:p>
            <a:endParaRPr lang="fr-FR"/>
          </a:p>
        </p:txBody>
      </p:sp>
      <p:sp>
        <p:nvSpPr>
          <p:cNvPr id="8" name="Text 6"/>
          <p:cNvSpPr/>
          <p:nvPr/>
        </p:nvSpPr>
        <p:spPr>
          <a:xfrm>
            <a:off x="685800" y="1142640"/>
            <a:ext cx="2270760" cy="274320"/>
          </a:xfrm>
          <a:prstGeom prst="rect">
            <a:avLst/>
          </a:prstGeom>
          <a:noFill/>
          <a:ln/>
        </p:spPr>
        <p:txBody>
          <a:bodyPr wrap="square" rtlCol="0" anchor="ctr"/>
          <a:lstStyle/>
          <a:p>
            <a:pPr marL="0" indent="0">
              <a:buNone/>
            </a:pPr>
            <a:r>
              <a:rPr lang="fr-FR" sz="900" b="1" dirty="0">
                <a:solidFill>
                  <a:srgbClr val="C8A44E"/>
                </a:solidFill>
                <a:latin typeface="Calibri" pitchFamily="34" charset="0"/>
              </a:rPr>
              <a:t>COLLECTE DE DONNÉES</a:t>
            </a:r>
          </a:p>
        </p:txBody>
      </p:sp>
      <p:sp>
        <p:nvSpPr>
          <p:cNvPr id="9" name="Text 7"/>
          <p:cNvSpPr/>
          <p:nvPr/>
        </p:nvSpPr>
        <p:spPr>
          <a:xfrm>
            <a:off x="685800" y="1416960"/>
            <a:ext cx="2270760" cy="1645920"/>
          </a:xfrm>
          <a:prstGeom prst="rect">
            <a:avLst/>
          </a:prstGeom>
          <a:noFill/>
          <a:ln/>
        </p:spPr>
        <p:txBody>
          <a:bodyPr wrap="square" rtlCol="0" anchor="t"/>
          <a:lstStyle/>
          <a:p>
            <a:pPr marL="0" indent="0">
              <a:buNone/>
            </a:pPr>
            <a:r>
              <a:rPr lang="fr-FR" sz="1000" dirty="0">
                <a:solidFill>
                  <a:srgbClr val="4A4A4A"/>
                </a:solidFill>
                <a:latin typeface="Calibri" pitchFamily="34" charset="0"/>
              </a:rPr>
              <a:t>L’exploitation massive de données personnelles à l’insu des personnes concernées, via les outils d’IA génératifs et les plateformes de deepfake.</a:t>
            </a:r>
          </a:p>
        </p:txBody>
      </p:sp>
      <p:sp>
        <p:nvSpPr>
          <p:cNvPr id="10" name="Shape 8"/>
          <p:cNvSpPr/>
          <p:nvPr/>
        </p:nvSpPr>
        <p:spPr>
          <a:xfrm>
            <a:off x="3322320" y="1097280"/>
            <a:ext cx="2499360" cy="2057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3322320" y="1097280"/>
            <a:ext cx="54864" cy="2057400"/>
          </a:xfrm>
          <a:prstGeom prst="rect">
            <a:avLst/>
          </a:prstGeom>
          <a:solidFill>
            <a:srgbClr val="C8A44E"/>
          </a:solidFill>
          <a:ln/>
        </p:spPr>
        <p:txBody>
          <a:bodyPr/>
          <a:lstStyle/>
          <a:p>
            <a:endParaRPr lang="fr-FR"/>
          </a:p>
        </p:txBody>
      </p:sp>
      <p:sp>
        <p:nvSpPr>
          <p:cNvPr id="12" name="Text 10"/>
          <p:cNvSpPr/>
          <p:nvPr/>
        </p:nvSpPr>
        <p:spPr>
          <a:xfrm>
            <a:off x="3459480" y="1142640"/>
            <a:ext cx="2270760" cy="274320"/>
          </a:xfrm>
          <a:prstGeom prst="rect">
            <a:avLst/>
          </a:prstGeom>
          <a:noFill/>
          <a:ln/>
        </p:spPr>
        <p:txBody>
          <a:bodyPr wrap="square" rtlCol="0" anchor="ctr"/>
          <a:lstStyle/>
          <a:p>
            <a:pPr marL="0" indent="0">
              <a:buNone/>
            </a:pPr>
            <a:r>
              <a:rPr lang="fr-FR" sz="900" b="1" dirty="0">
                <a:solidFill>
                  <a:srgbClr val="C8A44E"/>
                </a:solidFill>
                <a:latin typeface="Calibri" pitchFamily="34" charset="0"/>
              </a:rPr>
              <a:t>ATTEINTES À LA PERSONNE</a:t>
            </a:r>
          </a:p>
        </p:txBody>
      </p:sp>
      <p:sp>
        <p:nvSpPr>
          <p:cNvPr id="13" name="Text 11"/>
          <p:cNvSpPr/>
          <p:nvPr/>
        </p:nvSpPr>
        <p:spPr>
          <a:xfrm>
            <a:off x="3459480" y="1416960"/>
            <a:ext cx="2270760" cy="1645920"/>
          </a:xfrm>
          <a:prstGeom prst="rect">
            <a:avLst/>
          </a:prstGeom>
          <a:noFill/>
          <a:ln/>
        </p:spPr>
        <p:txBody>
          <a:bodyPr wrap="square" rtlCol="0" anchor="t"/>
          <a:lstStyle/>
          <a:p>
            <a:pPr marL="0" indent="0">
              <a:buNone/>
            </a:pPr>
            <a:r>
              <a:rPr lang="fr-FR" sz="1000" dirty="0">
                <a:solidFill>
                  <a:srgbClr val="4A4A4A"/>
                </a:solidFill>
                <a:latin typeface="Calibri" pitchFamily="34" charset="0"/>
              </a:rPr>
              <a:t>L’exposition des utilisateurs aux risques d’usurpation d’identité, de manipulation d’informations et d’atteintes irréversibles à leur réputation.</a:t>
            </a:r>
          </a:p>
        </p:txBody>
      </p:sp>
      <p:sp>
        <p:nvSpPr>
          <p:cNvPr id="14" name="Shape 12"/>
          <p:cNvSpPr/>
          <p:nvPr/>
        </p:nvSpPr>
        <p:spPr>
          <a:xfrm>
            <a:off x="6096000" y="1097280"/>
            <a:ext cx="2499360" cy="2057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5" name="Shape 13"/>
          <p:cNvSpPr/>
          <p:nvPr/>
        </p:nvSpPr>
        <p:spPr>
          <a:xfrm>
            <a:off x="6096000" y="1097280"/>
            <a:ext cx="54864" cy="2057400"/>
          </a:xfrm>
          <a:prstGeom prst="rect">
            <a:avLst/>
          </a:prstGeom>
          <a:solidFill>
            <a:srgbClr val="C8A44E"/>
          </a:solidFill>
          <a:ln/>
        </p:spPr>
        <p:txBody>
          <a:bodyPr/>
          <a:lstStyle/>
          <a:p>
            <a:endParaRPr lang="fr-FR"/>
          </a:p>
        </p:txBody>
      </p:sp>
      <p:sp>
        <p:nvSpPr>
          <p:cNvPr id="16" name="Text 14"/>
          <p:cNvSpPr/>
          <p:nvPr/>
        </p:nvSpPr>
        <p:spPr>
          <a:xfrm>
            <a:off x="6233160" y="1142640"/>
            <a:ext cx="2270760" cy="274320"/>
          </a:xfrm>
          <a:prstGeom prst="rect">
            <a:avLst/>
          </a:prstGeom>
          <a:noFill/>
          <a:ln/>
        </p:spPr>
        <p:txBody>
          <a:bodyPr wrap="square" rtlCol="0" anchor="ctr"/>
          <a:lstStyle/>
          <a:p>
            <a:pPr marL="0" indent="0">
              <a:buNone/>
            </a:pPr>
            <a:r>
              <a:rPr lang="fr-FR" sz="900" b="1" dirty="0">
                <a:solidFill>
                  <a:srgbClr val="C8A44E"/>
                </a:solidFill>
                <a:latin typeface="Calibri" pitchFamily="34" charset="0"/>
              </a:rPr>
              <a:t>CONTENUS TROMPEURS</a:t>
            </a:r>
          </a:p>
        </p:txBody>
      </p:sp>
      <p:sp>
        <p:nvSpPr>
          <p:cNvPr id="17" name="Text 15"/>
          <p:cNvSpPr/>
          <p:nvPr/>
        </p:nvSpPr>
        <p:spPr>
          <a:xfrm>
            <a:off x="6233160" y="1416960"/>
            <a:ext cx="2270760" cy="1645920"/>
          </a:xfrm>
          <a:prstGeom prst="rect">
            <a:avLst/>
          </a:prstGeom>
          <a:noFill/>
          <a:ln/>
        </p:spPr>
        <p:txBody>
          <a:bodyPr wrap="square" rtlCol="0" anchor="t"/>
          <a:lstStyle/>
          <a:p>
            <a:pPr marL="0" indent="0">
              <a:buNone/>
            </a:pPr>
            <a:r>
              <a:rPr lang="fr-FR" sz="1000" dirty="0">
                <a:solidFill>
                  <a:srgbClr val="4A4A4A"/>
                </a:solidFill>
                <a:latin typeface="Calibri" pitchFamily="34" charset="0"/>
              </a:rPr>
              <a:t>La création de contenus deepfake susceptibles de manipuler l’opinion, de nuire à la cohésion sociale et au vivre-ensemble.</a:t>
            </a:r>
          </a:p>
        </p:txBody>
      </p:sp>
      <p:sp>
        <p:nvSpPr>
          <p:cNvPr id="18" name="Shape 16"/>
          <p:cNvSpPr/>
          <p:nvPr/>
        </p:nvSpPr>
        <p:spPr>
          <a:xfrm>
            <a:off x="548640" y="3337560"/>
            <a:ext cx="8046720" cy="109728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9" name="Text 17"/>
          <p:cNvSpPr/>
          <p:nvPr/>
        </p:nvSpPr>
        <p:spPr>
          <a:xfrm>
            <a:off x="731520" y="3337560"/>
            <a:ext cx="7680960" cy="1097280"/>
          </a:xfrm>
          <a:prstGeom prst="rect">
            <a:avLst/>
          </a:prstGeom>
          <a:noFill/>
          <a:ln/>
        </p:spPr>
        <p:txBody>
          <a:bodyPr wrap="square" rtlCol="0" anchor="ctr"/>
          <a:lstStyle/>
          <a:p>
            <a:pPr marL="0" indent="0" algn="ctr">
              <a:buNone/>
            </a:pPr>
            <a:r>
              <a:rPr lang="fr-FR" sz="1100" dirty="0">
                <a:solidFill>
                  <a:srgbClr val="FFFFFF"/>
                </a:solidFill>
                <a:latin typeface="Calibri" pitchFamily="34" charset="0"/>
              </a:rPr>
              <a:t>La CDP appelle à une utilisation éthique de l’IA : vigilance des citoyens, responsabilité des créateurs de contenus, renforcement des mécanismes de détection par les plateformes numériques.</a:t>
            </a:r>
          </a:p>
          <a:p>
            <a:pPr marL="0" indent="0" algn="ctr">
              <a:buNone/>
            </a:pPr>
            <a:r>
              <a:rPr lang="fr-FR" sz="850" i="1" dirty="0">
                <a:solidFill>
                  <a:srgbClr val="C8A44E"/>
                </a:solidFill>
                <a:latin typeface="Calibri" pitchFamily="34" charset="0"/>
              </a:rPr>
              <a:t>Source : Communiqué officiel CDP Sénégal — www.cdp.sn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8229600" cy="411480"/>
          </a:xfrm>
          <a:prstGeom prst="rect">
            <a:avLst/>
          </a:prstGeom>
          <a:noFill/>
          <a:ln/>
        </p:spPr>
        <p:txBody>
          <a:bodyPr wrap="square" rtlCol="0" anchor="ctr"/>
          <a:lstStyle/>
          <a:p>
            <a:pPr marL="0" indent="0">
              <a:buNone/>
            </a:pPr>
            <a:r>
              <a:rPr lang="en-US" sz="1700" b="1" dirty="0">
                <a:solidFill>
                  <a:srgbClr val="1B2A4A"/>
                </a:solidFill>
                <a:latin typeface="Georgia" pitchFamily="34" charset="0"/>
                <a:ea typeface="Georgia" pitchFamily="34" charset="-122"/>
                <a:cs typeface="Georgia" pitchFamily="34" charset="-120"/>
              </a:rPr>
              <a:t>Deux affaires fondatrices : quand l'IA entre dans le prétoire</a:t>
            </a:r>
            <a:endParaRPr lang="en-US" sz="1700" dirty="0"/>
          </a:p>
        </p:txBody>
      </p:sp>
      <p:sp>
        <p:nvSpPr>
          <p:cNvPr id="5" name="Text 3"/>
          <p:cNvSpPr/>
          <p:nvPr/>
        </p:nvSpPr>
        <p:spPr>
          <a:xfrm>
            <a:off x="548640" y="594360"/>
            <a:ext cx="8229600" cy="27432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Jurisprudence américaine — repères pour le débat international (Carbonell et al. 2026)</a:t>
            </a:r>
            <a:endParaRPr lang="en-US" sz="950" dirty="0"/>
          </a:p>
        </p:txBody>
      </p:sp>
      <p:sp>
        <p:nvSpPr>
          <p:cNvPr id="6" name="Shape 4"/>
          <p:cNvSpPr/>
          <p:nvPr/>
        </p:nvSpPr>
        <p:spPr>
          <a:xfrm>
            <a:off x="457200" y="1005840"/>
            <a:ext cx="4023360" cy="3429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457200" y="1005840"/>
            <a:ext cx="4023360" cy="411480"/>
          </a:xfrm>
          <a:prstGeom prst="rect">
            <a:avLst/>
          </a:prstGeom>
          <a:solidFill>
            <a:srgbClr val="2E6B4F"/>
          </a:solidFill>
          <a:ln/>
        </p:spPr>
        <p:txBody>
          <a:bodyPr/>
          <a:lstStyle/>
          <a:p>
            <a:endParaRPr lang="fr-FR"/>
          </a:p>
        </p:txBody>
      </p:sp>
      <p:sp>
        <p:nvSpPr>
          <p:cNvPr id="8" name="Text 6"/>
          <p:cNvSpPr/>
          <p:nvPr/>
        </p:nvSpPr>
        <p:spPr>
          <a:xfrm>
            <a:off x="594360" y="1005840"/>
            <a:ext cx="2743200" cy="41148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PREUVE IA ADMISE</a:t>
            </a:r>
            <a:endParaRPr lang="en-US" sz="1100" dirty="0"/>
          </a:p>
        </p:txBody>
      </p:sp>
      <p:sp>
        <p:nvSpPr>
          <p:cNvPr id="9" name="Text 7"/>
          <p:cNvSpPr/>
          <p:nvPr/>
        </p:nvSpPr>
        <p:spPr>
          <a:xfrm>
            <a:off x="640080" y="1554480"/>
            <a:ext cx="3657600" cy="27432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US v. Lizarraga-Tirado</a:t>
            </a:r>
            <a:endParaRPr lang="en-US" sz="1300" dirty="0"/>
          </a:p>
        </p:txBody>
      </p:sp>
      <p:sp>
        <p:nvSpPr>
          <p:cNvPr id="10" name="Text 8"/>
          <p:cNvSpPr/>
          <p:nvPr/>
        </p:nvSpPr>
        <p:spPr>
          <a:xfrm>
            <a:off x="640080" y="1828800"/>
            <a:ext cx="3657600" cy="228600"/>
          </a:xfrm>
          <a:prstGeom prst="rect">
            <a:avLst/>
          </a:prstGeom>
          <a:noFill/>
          <a:ln/>
        </p:spPr>
        <p:txBody>
          <a:bodyPr wrap="square" rtlCol="0" anchor="ctr"/>
          <a:lstStyle/>
          <a:p>
            <a:pPr marL="0" indent="0">
              <a:buNone/>
            </a:pPr>
            <a:r>
              <a:rPr lang="en-US" sz="1000" i="1" dirty="0">
                <a:solidFill>
                  <a:srgbClr val="C8A44E"/>
                </a:solidFill>
                <a:latin typeface="Calibri" pitchFamily="34" charset="0"/>
                <a:ea typeface="Calibri" pitchFamily="34" charset="-122"/>
                <a:cs typeface="Calibri" pitchFamily="34" charset="-120"/>
              </a:rPr>
              <a:t>9th Circuit, 2015</a:t>
            </a:r>
            <a:endParaRPr lang="en-US" sz="1000" dirty="0"/>
          </a:p>
        </p:txBody>
      </p:sp>
      <p:sp>
        <p:nvSpPr>
          <p:cNvPr id="11" name="Text 9"/>
          <p:cNvSpPr/>
          <p:nvPr/>
        </p:nvSpPr>
        <p:spPr>
          <a:xfrm>
            <a:off x="640080" y="2148840"/>
            <a:ext cx="3657600" cy="182880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Faits : </a:t>
            </a:r>
            <a:r>
              <a:rPr lang="en-US" sz="1000" dirty="0">
                <a:solidFill>
                  <a:srgbClr val="4A4A4A"/>
                </a:solidFill>
                <a:latin typeface="Calibri" pitchFamily="34" charset="0"/>
                <a:ea typeface="Calibri" pitchFamily="34" charset="-122"/>
                <a:cs typeface="Calibri" pitchFamily="34" charset="-120"/>
              </a:rPr>
              <a:t>Une épingle Google Earth placée automatiquement par l'algorithme est utilisée comme preuve de localisation géographique.</a:t>
            </a:r>
            <a:endParaRPr lang="en-US" sz="1000" dirty="0"/>
          </a:p>
          <a:p>
            <a:pPr marL="0" indent="0">
              <a:buNone/>
            </a:pP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Question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Cette épingle est un « témoignage machine » — produit sans intervention humaine. Est-ce recevable ?</a:t>
            </a:r>
            <a:endParaRPr lang="en-US" sz="1000" dirty="0"/>
          </a:p>
          <a:p>
            <a:pPr marL="0" indent="0">
              <a:buNone/>
            </a:pP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Décision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Admise. La fiabilité du logiciel Google Earth est considérée comme suffisamment établie.</a:t>
            </a:r>
            <a:endParaRPr lang="en-US" sz="1000" dirty="0"/>
          </a:p>
        </p:txBody>
      </p:sp>
      <p:sp>
        <p:nvSpPr>
          <p:cNvPr id="12" name="Shape 10"/>
          <p:cNvSpPr/>
          <p:nvPr/>
        </p:nvSpPr>
        <p:spPr>
          <a:xfrm>
            <a:off x="640080" y="4023360"/>
            <a:ext cx="3657600" cy="7315"/>
          </a:xfrm>
          <a:prstGeom prst="rect">
            <a:avLst/>
          </a:prstGeom>
          <a:solidFill>
            <a:srgbClr val="C8A44E"/>
          </a:solidFill>
          <a:ln/>
        </p:spPr>
        <p:txBody>
          <a:bodyPr/>
          <a:lstStyle/>
          <a:p>
            <a:endParaRPr lang="fr-FR"/>
          </a:p>
        </p:txBody>
      </p:sp>
      <p:sp>
        <p:nvSpPr>
          <p:cNvPr id="13" name="Text 11"/>
          <p:cNvSpPr/>
          <p:nvPr/>
        </p:nvSpPr>
        <p:spPr>
          <a:xfrm>
            <a:off x="640080" y="4069080"/>
            <a:ext cx="3657600" cy="320040"/>
          </a:xfrm>
          <a:prstGeom prst="rect">
            <a:avLst/>
          </a:prstGeom>
          <a:noFill/>
          <a:ln/>
        </p:spPr>
        <p:txBody>
          <a:bodyPr wrap="square" rtlCol="0" anchor="ctr"/>
          <a:lstStyle/>
          <a:p>
            <a:pPr marL="0" indent="0">
              <a:buNone/>
            </a:pPr>
            <a:r>
              <a:rPr lang="en-US" sz="900" b="1" i="1" dirty="0">
                <a:solidFill>
                  <a:srgbClr val="2E6B4F"/>
                </a:solidFill>
                <a:latin typeface="Calibri" pitchFamily="34" charset="0"/>
                <a:ea typeface="Calibri" pitchFamily="34" charset="-122"/>
                <a:cs typeface="Calibri" pitchFamily="34" charset="-120"/>
              </a:rPr>
              <a:t>→ Preuve générée par machine, admise</a:t>
            </a:r>
            <a:endParaRPr lang="en-US" sz="900" dirty="0"/>
          </a:p>
          <a:p>
            <a:pPr marL="0" indent="0">
              <a:buNone/>
            </a:pPr>
            <a:r>
              <a:rPr lang="en-US" sz="900" b="1" i="1" dirty="0">
                <a:solidFill>
                  <a:srgbClr val="2E6B4F"/>
                </a:solidFill>
                <a:latin typeface="Calibri" pitchFamily="34" charset="0"/>
                <a:ea typeface="Calibri" pitchFamily="34" charset="-122"/>
                <a:cs typeface="Calibri" pitchFamily="34" charset="-120"/>
              </a:rPr>
              <a:t>sur la base de la fiabilité du processus</a:t>
            </a:r>
            <a:endParaRPr lang="en-US" sz="900" dirty="0"/>
          </a:p>
        </p:txBody>
      </p:sp>
      <p:sp>
        <p:nvSpPr>
          <p:cNvPr id="14" name="Shape 12"/>
          <p:cNvSpPr/>
          <p:nvPr/>
        </p:nvSpPr>
        <p:spPr>
          <a:xfrm>
            <a:off x="4663440" y="1005840"/>
            <a:ext cx="4023360" cy="3429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5" name="Shape 13"/>
          <p:cNvSpPr/>
          <p:nvPr/>
        </p:nvSpPr>
        <p:spPr>
          <a:xfrm>
            <a:off x="4663440" y="1005840"/>
            <a:ext cx="4023360" cy="411480"/>
          </a:xfrm>
          <a:prstGeom prst="rect">
            <a:avLst/>
          </a:prstGeom>
          <a:solidFill>
            <a:srgbClr val="8B3A3A"/>
          </a:solidFill>
          <a:ln/>
        </p:spPr>
        <p:txBody>
          <a:bodyPr/>
          <a:lstStyle/>
          <a:p>
            <a:endParaRPr lang="fr-FR"/>
          </a:p>
        </p:txBody>
      </p:sp>
      <p:sp>
        <p:nvSpPr>
          <p:cNvPr id="16" name="Text 14"/>
          <p:cNvSpPr/>
          <p:nvPr/>
        </p:nvSpPr>
        <p:spPr>
          <a:xfrm>
            <a:off x="4800600" y="1005840"/>
            <a:ext cx="2743200" cy="41148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PREUVE IA EXCLUE</a:t>
            </a:r>
            <a:endParaRPr lang="en-US" sz="1100" dirty="0"/>
          </a:p>
        </p:txBody>
      </p:sp>
      <p:sp>
        <p:nvSpPr>
          <p:cNvPr id="17" name="Text 15"/>
          <p:cNvSpPr/>
          <p:nvPr/>
        </p:nvSpPr>
        <p:spPr>
          <a:xfrm>
            <a:off x="4846320" y="1554480"/>
            <a:ext cx="3657600" cy="27432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State of Washington v. Puloka</a:t>
            </a:r>
            <a:endParaRPr lang="en-US" sz="1300" dirty="0"/>
          </a:p>
        </p:txBody>
      </p:sp>
      <p:sp>
        <p:nvSpPr>
          <p:cNvPr id="18" name="Text 16"/>
          <p:cNvSpPr/>
          <p:nvPr/>
        </p:nvSpPr>
        <p:spPr>
          <a:xfrm>
            <a:off x="4846320" y="1828800"/>
            <a:ext cx="3657600" cy="228600"/>
          </a:xfrm>
          <a:prstGeom prst="rect">
            <a:avLst/>
          </a:prstGeom>
          <a:noFill/>
          <a:ln/>
        </p:spPr>
        <p:txBody>
          <a:bodyPr wrap="square" rtlCol="0" anchor="ctr"/>
          <a:lstStyle/>
          <a:p>
            <a:pPr marL="0" indent="0">
              <a:buNone/>
            </a:pPr>
            <a:r>
              <a:rPr lang="en-US" sz="1000" i="1" dirty="0">
                <a:solidFill>
                  <a:srgbClr val="C8A44E"/>
                </a:solidFill>
                <a:latin typeface="Calibri" pitchFamily="34" charset="0"/>
                <a:ea typeface="Calibri" pitchFamily="34" charset="-122"/>
                <a:cs typeface="Calibri" pitchFamily="34" charset="-120"/>
              </a:rPr>
              <a:t>Washington, 2024</a:t>
            </a:r>
            <a:endParaRPr lang="en-US" sz="1000" dirty="0"/>
          </a:p>
        </p:txBody>
      </p:sp>
      <p:sp>
        <p:nvSpPr>
          <p:cNvPr id="19" name="Text 17"/>
          <p:cNvSpPr/>
          <p:nvPr/>
        </p:nvSpPr>
        <p:spPr>
          <a:xfrm>
            <a:off x="4846320" y="2148840"/>
            <a:ext cx="3657600" cy="182880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Faits : </a:t>
            </a:r>
            <a:r>
              <a:rPr lang="en-US" sz="1000" dirty="0">
                <a:solidFill>
                  <a:srgbClr val="4A4A4A"/>
                </a:solidFill>
                <a:latin typeface="Calibri" pitchFamily="34" charset="0"/>
                <a:ea typeface="Calibri" pitchFamily="34" charset="-122"/>
                <a:cs typeface="Calibri" pitchFamily="34" charset="-120"/>
              </a:rPr>
              <a:t>La police soumet une vidéo floue au logiciel Topaz Labs AI pour améliorer la résolution et identifier un suspect.</a:t>
            </a:r>
            <a:endParaRPr lang="en-US" sz="1000" dirty="0"/>
          </a:p>
          <a:p>
            <a:pPr marL="0" indent="0">
              <a:buNone/>
            </a:pP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Question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La vidéo « améliorée » par IA est-elle recevable comme preuve d'identification ?</a:t>
            </a:r>
            <a:endParaRPr lang="en-US" sz="1000" dirty="0"/>
          </a:p>
          <a:p>
            <a:pPr marL="0" indent="0">
              <a:buNone/>
            </a:pP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Décision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Exclue. Le processus d'amélioration n'est pas validé scientifiquement par les pairs.</a:t>
            </a:r>
            <a:endParaRPr lang="en-US" sz="1000" dirty="0"/>
          </a:p>
        </p:txBody>
      </p:sp>
      <p:sp>
        <p:nvSpPr>
          <p:cNvPr id="20" name="Shape 18"/>
          <p:cNvSpPr/>
          <p:nvPr/>
        </p:nvSpPr>
        <p:spPr>
          <a:xfrm>
            <a:off x="4846320" y="4023360"/>
            <a:ext cx="3657600" cy="7315"/>
          </a:xfrm>
          <a:prstGeom prst="rect">
            <a:avLst/>
          </a:prstGeom>
          <a:solidFill>
            <a:srgbClr val="C8A44E"/>
          </a:solidFill>
          <a:ln/>
        </p:spPr>
        <p:txBody>
          <a:bodyPr/>
          <a:lstStyle/>
          <a:p>
            <a:endParaRPr lang="fr-FR"/>
          </a:p>
        </p:txBody>
      </p:sp>
      <p:sp>
        <p:nvSpPr>
          <p:cNvPr id="21" name="Text 19"/>
          <p:cNvSpPr/>
          <p:nvPr/>
        </p:nvSpPr>
        <p:spPr>
          <a:xfrm>
            <a:off x="4846320" y="4069080"/>
            <a:ext cx="3657600" cy="320040"/>
          </a:xfrm>
          <a:prstGeom prst="rect">
            <a:avLst/>
          </a:prstGeom>
          <a:noFill/>
          <a:ln/>
        </p:spPr>
        <p:txBody>
          <a:bodyPr wrap="square" rtlCol="0" anchor="ctr"/>
          <a:lstStyle/>
          <a:p>
            <a:pPr marL="0" indent="0">
              <a:buNone/>
            </a:pPr>
            <a:r>
              <a:rPr lang="en-US" sz="900" b="1" i="1" dirty="0">
                <a:solidFill>
                  <a:srgbClr val="8B3A3A"/>
                </a:solidFill>
                <a:latin typeface="Calibri" pitchFamily="34" charset="0"/>
                <a:ea typeface="Calibri" pitchFamily="34" charset="-122"/>
                <a:cs typeface="Calibri" pitchFamily="34" charset="-120"/>
              </a:rPr>
              <a:t>→ Preuve générée par IA, exclue</a:t>
            </a:r>
            <a:endParaRPr lang="en-US" sz="900" dirty="0"/>
          </a:p>
          <a:p>
            <a:pPr marL="0" indent="0">
              <a:buNone/>
            </a:pPr>
            <a:r>
              <a:rPr lang="en-US" sz="900" b="1" i="1" dirty="0">
                <a:solidFill>
                  <a:srgbClr val="8B3A3A"/>
                </a:solidFill>
                <a:latin typeface="Calibri" pitchFamily="34" charset="0"/>
                <a:ea typeface="Calibri" pitchFamily="34" charset="-122"/>
                <a:cs typeface="Calibri" pitchFamily="34" charset="-120"/>
              </a:rPr>
              <a:t>pour défaut de validation scientifique</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2">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Ce que l'IA change dans le raisonnement probatoire</a:t>
            </a:r>
            <a:endParaRPr lang="en-US" sz="1800" dirty="0"/>
          </a:p>
        </p:txBody>
      </p:sp>
      <p:sp>
        <p:nvSpPr>
          <p:cNvPr id="5" name="Shape 3"/>
          <p:cNvSpPr/>
          <p:nvPr/>
        </p:nvSpPr>
        <p:spPr>
          <a:xfrm>
            <a:off x="548640" y="777240"/>
            <a:ext cx="3886200" cy="28803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3886200" cy="365760"/>
          </a:xfrm>
          <a:prstGeom prst="rect">
            <a:avLst/>
          </a:prstGeom>
          <a:solidFill>
            <a:srgbClr val="3D5A80"/>
          </a:solidFill>
          <a:ln/>
        </p:spPr>
        <p:txBody>
          <a:bodyPr/>
          <a:lstStyle/>
          <a:p>
            <a:endParaRPr lang="fr-FR"/>
          </a:p>
        </p:txBody>
      </p:sp>
      <p:sp>
        <p:nvSpPr>
          <p:cNvPr id="7" name="Text 5"/>
          <p:cNvSpPr/>
          <p:nvPr/>
        </p:nvSpPr>
        <p:spPr>
          <a:xfrm>
            <a:off x="685800" y="777240"/>
            <a:ext cx="3657600" cy="36576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AVANT L'IA GÉNÉRATIVE</a:t>
            </a:r>
            <a:endParaRPr lang="en-US" sz="1100" dirty="0"/>
          </a:p>
        </p:txBody>
      </p:sp>
      <p:sp>
        <p:nvSpPr>
          <p:cNvPr id="8" name="Text 6"/>
          <p:cNvSpPr/>
          <p:nvPr/>
        </p:nvSpPr>
        <p:spPr>
          <a:xfrm>
            <a:off x="685800" y="1234440"/>
            <a:ext cx="228600" cy="457200"/>
          </a:xfrm>
          <a:prstGeom prst="rect">
            <a:avLst/>
          </a:prstGeom>
          <a:noFill/>
          <a:ln/>
        </p:spPr>
        <p:txBody>
          <a:bodyPr wrap="square" rtlCol="0" anchor="ctr"/>
          <a:lstStyle/>
          <a:p>
            <a:pPr marL="0" indent="0">
              <a:buNone/>
            </a:pPr>
            <a:r>
              <a:rPr lang="en-US" sz="1100" b="1" dirty="0">
                <a:solidFill>
                  <a:srgbClr val="2E6B4F"/>
                </a:solidFill>
                <a:latin typeface="Calibri" pitchFamily="34" charset="0"/>
                <a:ea typeface="Calibri" pitchFamily="34" charset="-122"/>
                <a:cs typeface="Calibri" pitchFamily="34" charset="-120"/>
              </a:rPr>
              <a:t>✓</a:t>
            </a:r>
            <a:endParaRPr lang="en-US" sz="1100" dirty="0"/>
          </a:p>
        </p:txBody>
      </p:sp>
      <p:sp>
        <p:nvSpPr>
          <p:cNvPr id="9" name="Text 7"/>
          <p:cNvSpPr/>
          <p:nvPr/>
        </p:nvSpPr>
        <p:spPr>
          <a:xfrm>
            <a:off x="914400" y="1234440"/>
            <a:ext cx="3291840" cy="50292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source était déjà discutable, mais restait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souvent un indice important.</a:t>
            </a:r>
            <a:endParaRPr lang="en-US" sz="1000" dirty="0"/>
          </a:p>
        </p:txBody>
      </p:sp>
      <p:sp>
        <p:nvSpPr>
          <p:cNvPr id="10" name="Text 8"/>
          <p:cNvSpPr/>
          <p:nvPr/>
        </p:nvSpPr>
        <p:spPr>
          <a:xfrm>
            <a:off x="685800" y="1783080"/>
            <a:ext cx="228600" cy="457200"/>
          </a:xfrm>
          <a:prstGeom prst="rect">
            <a:avLst/>
          </a:prstGeom>
          <a:noFill/>
          <a:ln/>
        </p:spPr>
        <p:txBody>
          <a:bodyPr wrap="square" rtlCol="0" anchor="ctr"/>
          <a:lstStyle/>
          <a:p>
            <a:pPr marL="0" indent="0">
              <a:buNone/>
            </a:pPr>
            <a:r>
              <a:rPr lang="en-US" sz="1100" b="1" dirty="0">
                <a:solidFill>
                  <a:srgbClr val="2E6B4F"/>
                </a:solidFill>
                <a:latin typeface="Calibri" pitchFamily="34" charset="0"/>
                <a:ea typeface="Calibri" pitchFamily="34" charset="-122"/>
                <a:cs typeface="Calibri" pitchFamily="34" charset="-120"/>
              </a:rPr>
              <a:t>✓</a:t>
            </a:r>
            <a:endParaRPr lang="en-US" sz="1100" dirty="0"/>
          </a:p>
        </p:txBody>
      </p:sp>
      <p:sp>
        <p:nvSpPr>
          <p:cNvPr id="11" name="Text 9"/>
          <p:cNvSpPr/>
          <p:nvPr/>
        </p:nvSpPr>
        <p:spPr>
          <a:xfrm>
            <a:off x="914400" y="1783080"/>
            <a:ext cx="3291840" cy="50292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cohérence interne pouvait suffire en</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l'absence de contestation sérieuse.</a:t>
            </a:r>
            <a:endParaRPr lang="en-US" sz="1000" dirty="0"/>
          </a:p>
        </p:txBody>
      </p:sp>
      <p:sp>
        <p:nvSpPr>
          <p:cNvPr id="12" name="Text 10"/>
          <p:cNvSpPr/>
          <p:nvPr/>
        </p:nvSpPr>
        <p:spPr>
          <a:xfrm>
            <a:off x="685800" y="2331720"/>
            <a:ext cx="228600" cy="457200"/>
          </a:xfrm>
          <a:prstGeom prst="rect">
            <a:avLst/>
          </a:prstGeom>
          <a:noFill/>
          <a:ln/>
        </p:spPr>
        <p:txBody>
          <a:bodyPr wrap="square" rtlCol="0" anchor="ctr"/>
          <a:lstStyle/>
          <a:p>
            <a:pPr marL="0" indent="0">
              <a:buNone/>
            </a:pPr>
            <a:r>
              <a:rPr lang="en-US" sz="1100" b="1" dirty="0">
                <a:solidFill>
                  <a:srgbClr val="2E6B4F"/>
                </a:solidFill>
                <a:latin typeface="Calibri" pitchFamily="34" charset="0"/>
                <a:ea typeface="Calibri" pitchFamily="34" charset="-122"/>
                <a:cs typeface="Calibri" pitchFamily="34" charset="-120"/>
              </a:rPr>
              <a:t>✓</a:t>
            </a:r>
            <a:endParaRPr lang="en-US" sz="1100" dirty="0"/>
          </a:p>
        </p:txBody>
      </p:sp>
      <p:sp>
        <p:nvSpPr>
          <p:cNvPr id="13" name="Text 11"/>
          <p:cNvSpPr/>
          <p:nvPr/>
        </p:nvSpPr>
        <p:spPr>
          <a:xfrm>
            <a:off x="914400" y="2331720"/>
            <a:ext cx="3291840" cy="50292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L'apparence visuelle ou sonore avait une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valeur indicative.</a:t>
            </a:r>
            <a:endParaRPr lang="en-US" sz="1000" dirty="0"/>
          </a:p>
        </p:txBody>
      </p:sp>
      <p:sp>
        <p:nvSpPr>
          <p:cNvPr id="14" name="Text 12"/>
          <p:cNvSpPr/>
          <p:nvPr/>
        </p:nvSpPr>
        <p:spPr>
          <a:xfrm>
            <a:off x="685800" y="2880360"/>
            <a:ext cx="228600" cy="457200"/>
          </a:xfrm>
          <a:prstGeom prst="rect">
            <a:avLst/>
          </a:prstGeom>
          <a:noFill/>
          <a:ln/>
        </p:spPr>
        <p:txBody>
          <a:bodyPr wrap="square" rtlCol="0" anchor="ctr"/>
          <a:lstStyle/>
          <a:p>
            <a:pPr marL="0" indent="0">
              <a:buNone/>
            </a:pPr>
            <a:r>
              <a:rPr lang="en-US" sz="1100" b="1" dirty="0">
                <a:solidFill>
                  <a:srgbClr val="2E6B4F"/>
                </a:solidFill>
                <a:latin typeface="Calibri" pitchFamily="34" charset="0"/>
                <a:ea typeface="Calibri" pitchFamily="34" charset="-122"/>
                <a:cs typeface="Calibri" pitchFamily="34" charset="-120"/>
              </a:rPr>
              <a:t>✓</a:t>
            </a:r>
            <a:endParaRPr lang="en-US" sz="1100" dirty="0"/>
          </a:p>
        </p:txBody>
      </p:sp>
      <p:sp>
        <p:nvSpPr>
          <p:cNvPr id="15" name="Text 13"/>
          <p:cNvSpPr/>
          <p:nvPr/>
        </p:nvSpPr>
        <p:spPr>
          <a:xfrm>
            <a:off x="914400" y="2880360"/>
            <a:ext cx="3291840" cy="50292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Les contestations d'authenticité existaient,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mais elles étaient moins fréquentes.</a:t>
            </a:r>
            <a:endParaRPr lang="en-US" sz="1000" dirty="0"/>
          </a:p>
        </p:txBody>
      </p:sp>
      <p:sp>
        <p:nvSpPr>
          <p:cNvPr id="16" name="Shape 14"/>
          <p:cNvSpPr/>
          <p:nvPr/>
        </p:nvSpPr>
        <p:spPr>
          <a:xfrm>
            <a:off x="4709160" y="777240"/>
            <a:ext cx="3886200" cy="28803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7" name="Shape 15"/>
          <p:cNvSpPr/>
          <p:nvPr/>
        </p:nvSpPr>
        <p:spPr>
          <a:xfrm>
            <a:off x="4709160" y="777240"/>
            <a:ext cx="3886200" cy="365760"/>
          </a:xfrm>
          <a:prstGeom prst="rect">
            <a:avLst/>
          </a:prstGeom>
          <a:solidFill>
            <a:srgbClr val="1B2A4A"/>
          </a:solidFill>
          <a:ln/>
        </p:spPr>
        <p:txBody>
          <a:bodyPr/>
          <a:lstStyle/>
          <a:p>
            <a:endParaRPr lang="fr-FR"/>
          </a:p>
        </p:txBody>
      </p:sp>
      <p:sp>
        <p:nvSpPr>
          <p:cNvPr id="18" name="Text 16"/>
          <p:cNvSpPr/>
          <p:nvPr/>
        </p:nvSpPr>
        <p:spPr>
          <a:xfrm>
            <a:off x="4846320" y="777240"/>
            <a:ext cx="3657600" cy="36576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AVEC L'IA GÉNÉRATIVE</a:t>
            </a:r>
            <a:endParaRPr lang="en-US" sz="1100" dirty="0"/>
          </a:p>
        </p:txBody>
      </p:sp>
      <p:sp>
        <p:nvSpPr>
          <p:cNvPr id="19" name="Text 17"/>
          <p:cNvSpPr/>
          <p:nvPr/>
        </p:nvSpPr>
        <p:spPr>
          <a:xfrm>
            <a:off x="4846320" y="12344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0" name="Text 18"/>
          <p:cNvSpPr/>
          <p:nvPr/>
        </p:nvSpPr>
        <p:spPr>
          <a:xfrm>
            <a:off x="5074920" y="12344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source doit être davantage vérifiée.</a:t>
            </a:r>
            <a:endParaRPr lang="en-US" sz="1000" dirty="0"/>
          </a:p>
        </p:txBody>
      </p:sp>
      <p:sp>
        <p:nvSpPr>
          <p:cNvPr id="21" name="Text 19"/>
          <p:cNvSpPr/>
          <p:nvPr/>
        </p:nvSpPr>
        <p:spPr>
          <a:xfrm>
            <a:off x="4846320" y="16916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2" name="Text 20"/>
          <p:cNvSpPr/>
          <p:nvPr/>
        </p:nvSpPr>
        <p:spPr>
          <a:xfrm>
            <a:off x="5074920" y="16916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cohérence apparente peut être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artificiellement produite.</a:t>
            </a:r>
            <a:endParaRPr lang="en-US" sz="1000" dirty="0"/>
          </a:p>
        </p:txBody>
      </p:sp>
      <p:sp>
        <p:nvSpPr>
          <p:cNvPr id="23" name="Text 21"/>
          <p:cNvSpPr/>
          <p:nvPr/>
        </p:nvSpPr>
        <p:spPr>
          <a:xfrm>
            <a:off x="4846320" y="21488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4" name="Text 22"/>
          <p:cNvSpPr/>
          <p:nvPr/>
        </p:nvSpPr>
        <p:spPr>
          <a:xfrm>
            <a:off x="5074920" y="21488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L'apparence visuelle ou sonore ne suffit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plus à elle seule.</a:t>
            </a:r>
            <a:endParaRPr lang="en-US" sz="1000" dirty="0"/>
          </a:p>
        </p:txBody>
      </p:sp>
      <p:sp>
        <p:nvSpPr>
          <p:cNvPr id="25" name="Text 23"/>
          <p:cNvSpPr/>
          <p:nvPr/>
        </p:nvSpPr>
        <p:spPr>
          <a:xfrm>
            <a:off x="4846320" y="26060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6" name="Text 24"/>
          <p:cNvSpPr/>
          <p:nvPr/>
        </p:nvSpPr>
        <p:spPr>
          <a:xfrm>
            <a:off x="5074920" y="26060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Les contestations d'authenticité deviennent</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plus plausibles.</a:t>
            </a:r>
            <a:endParaRPr lang="en-US" sz="1000" dirty="0"/>
          </a:p>
        </p:txBody>
      </p:sp>
      <p:sp>
        <p:nvSpPr>
          <p:cNvPr id="27" name="Text 25"/>
          <p:cNvSpPr/>
          <p:nvPr/>
        </p:nvSpPr>
        <p:spPr>
          <a:xfrm>
            <a:off x="4846320" y="3063240"/>
            <a:ext cx="228600" cy="411480"/>
          </a:xfrm>
          <a:prstGeom prst="rect">
            <a:avLst/>
          </a:prstGeom>
          <a:noFill/>
          <a:ln/>
        </p:spPr>
        <p:txBody>
          <a:bodyPr wrap="square" rtlCol="0" anchor="ctr"/>
          <a:lstStyle/>
          <a:p>
            <a:pPr marL="0" indent="0">
              <a:buNone/>
            </a:pPr>
            <a:r>
              <a:rPr lang="en-US" sz="1100" b="1" dirty="0">
                <a:solidFill>
                  <a:srgbClr val="C8A44E"/>
                </a:solidFill>
                <a:latin typeface="Calibri" pitchFamily="34" charset="0"/>
                <a:ea typeface="Calibri" pitchFamily="34" charset="-122"/>
                <a:cs typeface="Calibri" pitchFamily="34" charset="-120"/>
              </a:rPr>
              <a:t>→</a:t>
            </a:r>
            <a:endParaRPr lang="en-US" sz="1100" dirty="0"/>
          </a:p>
        </p:txBody>
      </p:sp>
      <p:sp>
        <p:nvSpPr>
          <p:cNvPr id="28" name="Text 26"/>
          <p:cNvSpPr/>
          <p:nvPr/>
        </p:nvSpPr>
        <p:spPr>
          <a:xfrm>
            <a:off x="5074920" y="3063240"/>
            <a:ext cx="3291840" cy="41148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L'expertise technique doit être envisagée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plus souvent lorsqu'un doute sérieux</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est soulevé.</a:t>
            </a:r>
            <a:endParaRPr lang="en-US" sz="1000" dirty="0"/>
          </a:p>
        </p:txBody>
      </p:sp>
      <p:sp>
        <p:nvSpPr>
          <p:cNvPr id="29" name="Shape 27"/>
          <p:cNvSpPr/>
          <p:nvPr/>
        </p:nvSpPr>
        <p:spPr>
          <a:xfrm>
            <a:off x="548640" y="3840480"/>
            <a:ext cx="8046720" cy="64008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30" name="Text 28"/>
          <p:cNvSpPr/>
          <p:nvPr/>
        </p:nvSpPr>
        <p:spPr>
          <a:xfrm>
            <a:off x="731520" y="3840480"/>
            <a:ext cx="7680960" cy="640080"/>
          </a:xfrm>
          <a:prstGeom prst="rect">
            <a:avLst/>
          </a:prstGeom>
          <a:noFill/>
          <a:ln/>
        </p:spPr>
        <p:txBody>
          <a:bodyPr wrap="square" rtlCol="0" anchor="ctr"/>
          <a:lstStyle/>
          <a:p>
            <a:pPr marL="0" indent="0" algn="ctr">
              <a:buNone/>
            </a:pPr>
            <a:r>
              <a:rPr lang="en-US" sz="1500" i="1" dirty="0">
                <a:solidFill>
                  <a:srgbClr val="C8A44E"/>
                </a:solidFill>
                <a:latin typeface="Georgia" pitchFamily="34" charset="0"/>
                <a:ea typeface="Georgia" pitchFamily="34" charset="-122"/>
                <a:cs typeface="Georgia" pitchFamily="34" charset="-120"/>
              </a:rPr>
              <a:t>L'IA ne supprime pas le raisonnement probatoire ; elle le rend plus exigeant.</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5">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7200" b="1" dirty="0">
                <a:solidFill>
                  <a:srgbClr val="C8A44E"/>
                </a:solidFill>
                <a:latin typeface="Georgia" pitchFamily="34" charset="0"/>
                <a:ea typeface="Georgia" pitchFamily="34" charset="-122"/>
                <a:cs typeface="Georgia" pitchFamily="34" charset="-120"/>
              </a:rPr>
              <a:t>3</a:t>
            </a:r>
            <a:endParaRPr lang="en-US" sz="72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Comment raisonner</a:t>
            </a:r>
            <a:endParaRPr lang="en-US" sz="3000" dirty="0"/>
          </a:p>
          <a:p>
            <a:pPr marL="0" indent="0">
              <a:buNone/>
            </a:pPr>
            <a:r>
              <a:rPr lang="en-US" sz="3000" b="1" dirty="0">
                <a:solidFill>
                  <a:srgbClr val="FFFFFF"/>
                </a:solidFill>
                <a:latin typeface="Georgia" pitchFamily="34" charset="0"/>
                <a:ea typeface="Georgia" pitchFamily="34" charset="-122"/>
                <a:cs typeface="Georgia" pitchFamily="34" charset="-120"/>
              </a:rPr>
              <a:t>et se protéger</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Cadres juridiques, grille de prudence et expertise technique</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6">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2000" b="1" dirty="0">
                <a:solidFill>
                  <a:srgbClr val="1B2A4A"/>
                </a:solidFill>
                <a:latin typeface="Georgia" pitchFamily="34" charset="0"/>
                <a:ea typeface="Georgia" pitchFamily="34" charset="-122"/>
                <a:cs typeface="Georgia" pitchFamily="34" charset="-120"/>
              </a:rPr>
              <a:t>Cadres juridiques mobilisables</a:t>
            </a:r>
            <a:endParaRPr lang="en-US" sz="2000" dirty="0"/>
          </a:p>
        </p:txBody>
      </p:sp>
      <p:sp>
        <p:nvSpPr>
          <p:cNvPr id="5" name="Text 3"/>
          <p:cNvSpPr/>
          <p:nvPr/>
        </p:nvSpPr>
        <p:spPr>
          <a:xfrm>
            <a:off x="548640" y="640080"/>
            <a:ext cx="8229600" cy="274320"/>
          </a:xfrm>
          <a:prstGeom prst="rect">
            <a:avLst/>
          </a:prstGeom>
          <a:noFill/>
          <a:ln/>
        </p:spPr>
        <p:txBody>
          <a:bodyPr wrap="square" rtlCol="0" anchor="ctr"/>
          <a:lstStyle/>
          <a:p>
            <a:pPr marL="0" indent="0">
              <a:buNone/>
            </a:pPr>
            <a:r>
              <a:rPr lang="en-US" sz="1050" i="1" dirty="0">
                <a:solidFill>
                  <a:srgbClr val="4A4A4A"/>
                </a:solidFill>
                <a:latin typeface="Calibri" pitchFamily="34" charset="0"/>
                <a:ea typeface="Calibri" pitchFamily="34" charset="-122"/>
                <a:cs typeface="Calibri" pitchFamily="34" charset="-120"/>
              </a:rPr>
              <a:t>Hiérarchie des sources : du socle national à l'ouverture internationale</a:t>
            </a:r>
            <a:endParaRPr lang="en-US" sz="1050" dirty="0"/>
          </a:p>
        </p:txBody>
      </p:sp>
      <p:sp>
        <p:nvSpPr>
          <p:cNvPr id="6" name="Shape 4"/>
          <p:cNvSpPr/>
          <p:nvPr/>
        </p:nvSpPr>
        <p:spPr>
          <a:xfrm>
            <a:off x="548640" y="1051560"/>
            <a:ext cx="804672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1051560"/>
            <a:ext cx="411480" cy="1051560"/>
          </a:xfrm>
          <a:prstGeom prst="rect">
            <a:avLst/>
          </a:prstGeom>
          <a:solidFill>
            <a:srgbClr val="1B2A4A"/>
          </a:solidFill>
          <a:ln/>
        </p:spPr>
        <p:txBody>
          <a:bodyPr/>
          <a:lstStyle/>
          <a:p>
            <a:endParaRPr lang="fr-FR"/>
          </a:p>
        </p:txBody>
      </p:sp>
      <p:sp>
        <p:nvSpPr>
          <p:cNvPr id="8" name="Text 6"/>
          <p:cNvSpPr/>
          <p:nvPr/>
        </p:nvSpPr>
        <p:spPr>
          <a:xfrm>
            <a:off x="548640" y="1051560"/>
            <a:ext cx="411480" cy="1051560"/>
          </a:xfrm>
          <a:prstGeom prst="rect">
            <a:avLst/>
          </a:prstGeom>
          <a:noFill/>
          <a:ln/>
        </p:spPr>
        <p:txBody>
          <a:bodyPr wrap="square"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1</a:t>
            </a:r>
            <a:endParaRPr lang="en-US" sz="1800" dirty="0"/>
          </a:p>
        </p:txBody>
      </p:sp>
      <p:sp>
        <p:nvSpPr>
          <p:cNvPr id="9" name="Text 7"/>
          <p:cNvSpPr/>
          <p:nvPr/>
        </p:nvSpPr>
        <p:spPr>
          <a:xfrm>
            <a:off x="1097280" y="1097280"/>
            <a:ext cx="3657600" cy="274320"/>
          </a:xfrm>
          <a:prstGeom prst="rect">
            <a:avLst/>
          </a:prstGeom>
          <a:noFill/>
          <a:ln/>
        </p:spPr>
        <p:txBody>
          <a:bodyPr wrap="square" rtlCol="0" anchor="ctr"/>
          <a:lstStyle/>
          <a:p>
            <a:pPr marL="0" indent="0">
              <a:buNone/>
            </a:pPr>
            <a:r>
              <a:rPr lang="en-US" sz="1100" b="1" dirty="0">
                <a:solidFill>
                  <a:srgbClr val="1B2A4A"/>
                </a:solidFill>
                <a:latin typeface="Calibri" pitchFamily="34" charset="0"/>
                <a:ea typeface="Calibri" pitchFamily="34" charset="-122"/>
                <a:cs typeface="Calibri" pitchFamily="34" charset="-120"/>
              </a:rPr>
              <a:t>SOCLE NATIONAL SÉNÉGALAIS</a:t>
            </a:r>
            <a:endParaRPr lang="en-US" sz="1100" dirty="0"/>
          </a:p>
        </p:txBody>
      </p:sp>
      <p:sp>
        <p:nvSpPr>
          <p:cNvPr id="10" name="Text 8"/>
          <p:cNvSpPr/>
          <p:nvPr/>
        </p:nvSpPr>
        <p:spPr>
          <a:xfrm>
            <a:off x="1097280" y="1371600"/>
            <a:ext cx="7315200" cy="6400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Loi 2008-08 </a:t>
            </a:r>
            <a:r>
              <a:rPr lang="en-US" sz="1000" dirty="0">
                <a:solidFill>
                  <a:srgbClr val="4A4A4A"/>
                </a:solidFill>
                <a:latin typeface="Calibri" pitchFamily="34" charset="0"/>
                <a:ea typeface="Calibri" pitchFamily="34" charset="-122"/>
                <a:cs typeface="Calibri" pitchFamily="34" charset="-120"/>
              </a:rPr>
              <a:t>— Transactions électroniques (signature, preuve, écrit électronique)     </a:t>
            </a:r>
            <a:r>
              <a:rPr lang="en-US" sz="1000" b="1" dirty="0">
                <a:solidFill>
                  <a:srgbClr val="1B2A4A"/>
                </a:solidFill>
                <a:latin typeface="Calibri" pitchFamily="34" charset="0"/>
                <a:ea typeface="Calibri" pitchFamily="34" charset="-122"/>
                <a:cs typeface="Calibri" pitchFamily="34" charset="-120"/>
              </a:rPr>
              <a:t>Loi 2008-11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Cybercriminalité (art. 431-7 à 431-67 CP : atteintes aux données, fraude, faux informatique)     </a:t>
            </a:r>
            <a:r>
              <a:rPr lang="en-US" sz="1000" b="1" dirty="0">
                <a:solidFill>
                  <a:srgbClr val="1B2A4A"/>
                </a:solidFill>
                <a:latin typeface="Calibri" pitchFamily="34" charset="0"/>
                <a:ea typeface="Calibri" pitchFamily="34" charset="-122"/>
                <a:cs typeface="Calibri" pitchFamily="34" charset="-120"/>
              </a:rPr>
              <a:t>Loi 2008-12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Protection des données personnelles     </a:t>
            </a:r>
            <a:r>
              <a:rPr lang="en-US" sz="1000" b="1" dirty="0">
                <a:solidFill>
                  <a:srgbClr val="1B2A4A"/>
                </a:solidFill>
                <a:latin typeface="Calibri" pitchFamily="34" charset="0"/>
                <a:ea typeface="Calibri" pitchFamily="34" charset="-122"/>
                <a:cs typeface="Calibri" pitchFamily="34" charset="-120"/>
              </a:rPr>
              <a:t>Lois 2016-29/30 </a:t>
            </a:r>
            <a:r>
              <a:rPr lang="en-US" sz="1000" dirty="0">
                <a:solidFill>
                  <a:srgbClr val="4A4A4A"/>
                </a:solidFill>
                <a:latin typeface="Calibri" pitchFamily="34" charset="0"/>
                <a:ea typeface="Calibri" pitchFamily="34" charset="-122"/>
                <a:cs typeface="Calibri" pitchFamily="34" charset="-120"/>
              </a:rPr>
              <a:t>— Modifications du Code pénal et du Code de procédure pénale</a:t>
            </a:r>
            <a:endParaRPr lang="en-US" sz="1000" dirty="0"/>
          </a:p>
        </p:txBody>
      </p:sp>
      <p:sp>
        <p:nvSpPr>
          <p:cNvPr id="11" name="Shape 9"/>
          <p:cNvSpPr/>
          <p:nvPr/>
        </p:nvSpPr>
        <p:spPr>
          <a:xfrm>
            <a:off x="548640" y="2286000"/>
            <a:ext cx="8046720" cy="8686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2" name="Shape 10"/>
          <p:cNvSpPr/>
          <p:nvPr/>
        </p:nvSpPr>
        <p:spPr>
          <a:xfrm>
            <a:off x="548640" y="2286000"/>
            <a:ext cx="411480" cy="868680"/>
          </a:xfrm>
          <a:prstGeom prst="rect">
            <a:avLst/>
          </a:prstGeom>
          <a:solidFill>
            <a:srgbClr val="3D5A80"/>
          </a:solidFill>
          <a:ln/>
        </p:spPr>
        <p:txBody>
          <a:bodyPr/>
          <a:lstStyle/>
          <a:p>
            <a:endParaRPr lang="fr-FR"/>
          </a:p>
        </p:txBody>
      </p:sp>
      <p:sp>
        <p:nvSpPr>
          <p:cNvPr id="13" name="Text 11"/>
          <p:cNvSpPr/>
          <p:nvPr/>
        </p:nvSpPr>
        <p:spPr>
          <a:xfrm>
            <a:off x="548640" y="2286000"/>
            <a:ext cx="411480" cy="868680"/>
          </a:xfrm>
          <a:prstGeom prst="rect">
            <a:avLst/>
          </a:prstGeom>
          <a:noFill/>
          <a:ln/>
        </p:spPr>
        <p:txBody>
          <a:bodyPr wrap="square"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2</a:t>
            </a:r>
            <a:endParaRPr lang="en-US" sz="1800" dirty="0"/>
          </a:p>
        </p:txBody>
      </p:sp>
      <p:sp>
        <p:nvSpPr>
          <p:cNvPr id="14" name="Text 12"/>
          <p:cNvSpPr/>
          <p:nvPr/>
        </p:nvSpPr>
        <p:spPr>
          <a:xfrm>
            <a:off x="1097280" y="2331720"/>
            <a:ext cx="3657600" cy="274320"/>
          </a:xfrm>
          <a:prstGeom prst="rect">
            <a:avLst/>
          </a:prstGeom>
          <a:noFill/>
          <a:ln/>
        </p:spPr>
        <p:txBody>
          <a:bodyPr wrap="square" rtlCol="0" anchor="ctr"/>
          <a:lstStyle/>
          <a:p>
            <a:pPr marL="0" indent="0">
              <a:buNone/>
            </a:pPr>
            <a:r>
              <a:rPr lang="en-US" sz="1100" b="1" dirty="0">
                <a:solidFill>
                  <a:srgbClr val="1B2A4A"/>
                </a:solidFill>
                <a:latin typeface="Calibri" pitchFamily="34" charset="0"/>
                <a:ea typeface="Calibri" pitchFamily="34" charset="-122"/>
                <a:cs typeface="Calibri" pitchFamily="34" charset="-120"/>
              </a:rPr>
              <a:t>CADRE AFRICAIN ET RÉGIONAL</a:t>
            </a:r>
            <a:endParaRPr lang="en-US" sz="1100" dirty="0"/>
          </a:p>
        </p:txBody>
      </p:sp>
      <p:sp>
        <p:nvSpPr>
          <p:cNvPr id="15" name="Text 13"/>
          <p:cNvSpPr/>
          <p:nvPr/>
        </p:nvSpPr>
        <p:spPr>
          <a:xfrm>
            <a:off x="1097280" y="2606040"/>
            <a:ext cx="7315200" cy="45720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Convention de Malabo </a:t>
            </a:r>
            <a:r>
              <a:rPr lang="en-US" sz="1000" dirty="0">
                <a:solidFill>
                  <a:srgbClr val="4A4A4A"/>
                </a:solidFill>
                <a:latin typeface="Calibri" pitchFamily="34" charset="0"/>
                <a:ea typeface="Calibri" pitchFamily="34" charset="-122"/>
                <a:cs typeface="Calibri" pitchFamily="34" charset="-120"/>
              </a:rPr>
              <a:t>(UA, 2014 — entrée en vigueur 2023) — cybersécurité et protection des données     </a:t>
            </a:r>
            <a:r>
              <a:rPr lang="en-US" sz="1000" b="1" dirty="0">
                <a:solidFill>
                  <a:srgbClr val="1B2A4A"/>
                </a:solidFill>
                <a:latin typeface="Calibri" pitchFamily="34" charset="0"/>
                <a:ea typeface="Calibri" pitchFamily="34" charset="-122"/>
                <a:cs typeface="Calibri" pitchFamily="34" charset="-120"/>
              </a:rPr>
              <a:t>Actes CEDEAO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Directives sur la cybercriminalité et la protection des données</a:t>
            </a:r>
            <a:endParaRPr lang="en-US" sz="1000" dirty="0"/>
          </a:p>
        </p:txBody>
      </p:sp>
      <p:sp>
        <p:nvSpPr>
          <p:cNvPr id="16" name="Shape 14"/>
          <p:cNvSpPr/>
          <p:nvPr/>
        </p:nvSpPr>
        <p:spPr>
          <a:xfrm>
            <a:off x="548640" y="3337560"/>
            <a:ext cx="8046720" cy="8686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7" name="Shape 15"/>
          <p:cNvSpPr/>
          <p:nvPr/>
        </p:nvSpPr>
        <p:spPr>
          <a:xfrm>
            <a:off x="548640" y="3337560"/>
            <a:ext cx="411480" cy="868680"/>
          </a:xfrm>
          <a:prstGeom prst="rect">
            <a:avLst/>
          </a:prstGeom>
          <a:solidFill>
            <a:srgbClr val="C8A44E"/>
          </a:solidFill>
          <a:ln/>
        </p:spPr>
        <p:txBody>
          <a:bodyPr/>
          <a:lstStyle/>
          <a:p>
            <a:endParaRPr lang="fr-FR"/>
          </a:p>
        </p:txBody>
      </p:sp>
      <p:sp>
        <p:nvSpPr>
          <p:cNvPr id="18" name="Text 16"/>
          <p:cNvSpPr/>
          <p:nvPr/>
        </p:nvSpPr>
        <p:spPr>
          <a:xfrm>
            <a:off x="548640" y="3337560"/>
            <a:ext cx="411480" cy="868680"/>
          </a:xfrm>
          <a:prstGeom prst="rect">
            <a:avLst/>
          </a:prstGeom>
          <a:noFill/>
          <a:ln/>
        </p:spPr>
        <p:txBody>
          <a:bodyPr wrap="square" rtlCol="0" anchor="ctr"/>
          <a:lstStyle/>
          <a:p>
            <a:pPr marL="0" indent="0" algn="ctr">
              <a:buNone/>
            </a:pPr>
            <a:r>
              <a:rPr lang="en-US" sz="1800" b="1" dirty="0">
                <a:solidFill>
                  <a:srgbClr val="1B2A4A"/>
                </a:solidFill>
                <a:latin typeface="Georgia" pitchFamily="34" charset="0"/>
                <a:ea typeface="Georgia" pitchFamily="34" charset="-122"/>
                <a:cs typeface="Georgia" pitchFamily="34" charset="-120"/>
              </a:rPr>
              <a:t>3</a:t>
            </a:r>
            <a:endParaRPr lang="en-US" sz="1800" dirty="0"/>
          </a:p>
        </p:txBody>
      </p:sp>
      <p:sp>
        <p:nvSpPr>
          <p:cNvPr id="19" name="Text 17"/>
          <p:cNvSpPr/>
          <p:nvPr/>
        </p:nvSpPr>
        <p:spPr>
          <a:xfrm>
            <a:off x="1097280" y="3383280"/>
            <a:ext cx="3657600" cy="274320"/>
          </a:xfrm>
          <a:prstGeom prst="rect">
            <a:avLst/>
          </a:prstGeom>
          <a:noFill/>
          <a:ln/>
        </p:spPr>
        <p:txBody>
          <a:bodyPr wrap="square" rtlCol="0" anchor="ctr"/>
          <a:lstStyle/>
          <a:p>
            <a:pPr marL="0" indent="0">
              <a:buNone/>
            </a:pPr>
            <a:r>
              <a:rPr lang="en-US" sz="1100" b="1" dirty="0">
                <a:solidFill>
                  <a:srgbClr val="1B2A4A"/>
                </a:solidFill>
                <a:latin typeface="Calibri" pitchFamily="34" charset="0"/>
                <a:ea typeface="Calibri" pitchFamily="34" charset="-122"/>
                <a:cs typeface="Calibri" pitchFamily="34" charset="-120"/>
              </a:rPr>
              <a:t>OUVERTURE INTERNATIONALE</a:t>
            </a:r>
            <a:endParaRPr lang="en-US" sz="1100" dirty="0"/>
          </a:p>
        </p:txBody>
      </p:sp>
      <p:sp>
        <p:nvSpPr>
          <p:cNvPr id="20" name="Text 18"/>
          <p:cNvSpPr/>
          <p:nvPr/>
        </p:nvSpPr>
        <p:spPr>
          <a:xfrm>
            <a:off x="1097280" y="3657600"/>
            <a:ext cx="7315200" cy="45720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Convention de Budapest </a:t>
            </a:r>
            <a:r>
              <a:rPr lang="en-US" sz="1000" dirty="0">
                <a:solidFill>
                  <a:srgbClr val="4A4A4A"/>
                </a:solidFill>
                <a:latin typeface="Calibri" pitchFamily="34" charset="0"/>
                <a:ea typeface="Calibri" pitchFamily="34" charset="-122"/>
                <a:cs typeface="Calibri" pitchFamily="34" charset="-120"/>
              </a:rPr>
              <a:t>(2001) + 2e Protocole additionnel (2022) — coopération transfrontalière     </a:t>
            </a:r>
            <a:r>
              <a:rPr lang="en-US" sz="1000" b="1" dirty="0">
                <a:solidFill>
                  <a:srgbClr val="1B2A4A"/>
                </a:solidFill>
                <a:latin typeface="Calibri" pitchFamily="34" charset="0"/>
                <a:ea typeface="Calibri" pitchFamily="34" charset="-122"/>
                <a:cs typeface="Calibri" pitchFamily="34" charset="-120"/>
              </a:rPr>
              <a:t>Recommandation UNESCO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sur l'éthique de l'IA (2021) — Lignes directrices sur l'IA dans les tribunaux (2025)</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74320"/>
            <a:ext cx="3657600" cy="36576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L'ACCROCHE</a:t>
            </a:r>
            <a:endParaRPr lang="en-US" sz="1000" dirty="0"/>
          </a:p>
        </p:txBody>
      </p:sp>
      <p:sp>
        <p:nvSpPr>
          <p:cNvPr id="5" name="Shape 3"/>
          <p:cNvSpPr/>
          <p:nvPr/>
        </p:nvSpPr>
        <p:spPr>
          <a:xfrm>
            <a:off x="548640" y="777240"/>
            <a:ext cx="804672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Text 4"/>
          <p:cNvSpPr/>
          <p:nvPr/>
        </p:nvSpPr>
        <p:spPr>
          <a:xfrm>
            <a:off x="777240" y="868680"/>
            <a:ext cx="7589520" cy="960120"/>
          </a:xfrm>
          <a:prstGeom prst="rect">
            <a:avLst/>
          </a:prstGeom>
          <a:noFill/>
          <a:ln/>
        </p:spPr>
        <p:txBody>
          <a:bodyPr wrap="square" rtlCol="0" anchor="ctr"/>
          <a:lstStyle/>
          <a:p>
            <a:pPr marL="0" indent="0">
              <a:buNone/>
            </a:pPr>
            <a:r>
              <a:rPr lang="en-US" sz="1400" b="1" dirty="0">
                <a:solidFill>
                  <a:srgbClr val="1B2A4A"/>
                </a:solidFill>
                <a:latin typeface="Calibri" pitchFamily="34" charset="0"/>
                <a:ea typeface="Calibri" pitchFamily="34" charset="-122"/>
                <a:cs typeface="Calibri" pitchFamily="34" charset="-120"/>
              </a:rPr>
              <a:t>Février 2024 — Hong Kong. </a:t>
            </a:r>
            <a:r>
              <a:rPr lang="en-US" sz="1400" dirty="0">
                <a:solidFill>
                  <a:srgbClr val="4A4A4A"/>
                </a:solidFill>
                <a:latin typeface="Calibri" pitchFamily="34" charset="0"/>
                <a:ea typeface="Calibri" pitchFamily="34" charset="-122"/>
                <a:cs typeface="Calibri" pitchFamily="34" charset="-120"/>
              </a:rPr>
              <a:t>Un cadre financier effectue un virement de </a:t>
            </a:r>
            <a:r>
              <a:rPr lang="en-US" sz="1400" b="1" dirty="0">
                <a:solidFill>
                  <a:srgbClr val="8B3A3A"/>
                </a:solidFill>
                <a:latin typeface="Calibri" pitchFamily="34" charset="0"/>
                <a:ea typeface="Calibri" pitchFamily="34" charset="-122"/>
                <a:cs typeface="Calibri" pitchFamily="34" charset="-120"/>
              </a:rPr>
              <a:t>25,5 millions de dollars</a:t>
            </a:r>
            <a:r>
              <a:rPr lang="en-US" sz="1400" dirty="0">
                <a:solidFill>
                  <a:srgbClr val="4A4A4A"/>
                </a:solidFill>
                <a:latin typeface="Calibri" pitchFamily="34" charset="0"/>
                <a:ea typeface="Calibri" pitchFamily="34" charset="-122"/>
                <a:cs typeface="Calibri" pitchFamily="34" charset="-120"/>
              </a:rPr>
              <a:t> après une visioconférence avec ses supérieurs. Tous étaient des deepfakes générés par intelligence artificielle. Aucun des participants n'existait </a:t>
            </a:r>
            <a:r>
              <a:rPr lang="en-US" sz="1400" dirty="0" err="1">
                <a:solidFill>
                  <a:srgbClr val="4A4A4A"/>
                </a:solidFill>
                <a:latin typeface="Calibri" pitchFamily="34" charset="0"/>
                <a:ea typeface="Calibri" pitchFamily="34" charset="-122"/>
                <a:cs typeface="Calibri" pitchFamily="34" charset="-120"/>
              </a:rPr>
              <a:t>réellement</a:t>
            </a:r>
            <a:r>
              <a:rPr lang="en-US" sz="1400" dirty="0">
                <a:solidFill>
                  <a:srgbClr val="4A4A4A"/>
                </a:solidFill>
                <a:latin typeface="Calibri" pitchFamily="34" charset="0"/>
                <a:ea typeface="Calibri" pitchFamily="34" charset="-122"/>
                <a:cs typeface="Calibri" pitchFamily="34" charset="-120"/>
              </a:rPr>
              <a:t>.</a:t>
            </a:r>
          </a:p>
          <a:p>
            <a:pPr marL="0" indent="0">
              <a:buNone/>
            </a:pPr>
            <a:endParaRPr lang="en-US" sz="1000" dirty="0">
              <a:hlinkClick r:id="rId3"/>
            </a:endParaRPr>
          </a:p>
          <a:p>
            <a:pPr marL="0" indent="0">
              <a:buNone/>
            </a:pPr>
            <a:r>
              <a:rPr lang="en-US" sz="1000" dirty="0">
                <a:hlinkClick r:id="rId3"/>
              </a:rPr>
              <a:t>interview du PDG de ARUP </a:t>
            </a:r>
            <a:endParaRPr lang="en-US" sz="1000" dirty="0"/>
          </a:p>
        </p:txBody>
      </p:sp>
      <p:sp>
        <p:nvSpPr>
          <p:cNvPr id="7" name="Shape 5"/>
          <p:cNvSpPr/>
          <p:nvPr/>
        </p:nvSpPr>
        <p:spPr>
          <a:xfrm>
            <a:off x="548640" y="2240280"/>
            <a:ext cx="256032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8" name="Shape 6"/>
          <p:cNvSpPr/>
          <p:nvPr/>
        </p:nvSpPr>
        <p:spPr>
          <a:xfrm>
            <a:off x="548640" y="2240280"/>
            <a:ext cx="54864" cy="1280160"/>
          </a:xfrm>
          <a:prstGeom prst="rect">
            <a:avLst/>
          </a:prstGeom>
          <a:solidFill>
            <a:srgbClr val="C8A44E"/>
          </a:solidFill>
          <a:ln/>
        </p:spPr>
        <p:txBody>
          <a:bodyPr/>
          <a:lstStyle/>
          <a:p>
            <a:endParaRPr lang="fr-FR"/>
          </a:p>
        </p:txBody>
      </p:sp>
      <p:sp>
        <p:nvSpPr>
          <p:cNvPr id="9" name="Text 7"/>
          <p:cNvSpPr/>
          <p:nvPr/>
        </p:nvSpPr>
        <p:spPr>
          <a:xfrm>
            <a:off x="731520" y="2331720"/>
            <a:ext cx="2194560" cy="36576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Indiscernables</a:t>
            </a:r>
            <a:endParaRPr lang="en-US" sz="1300" dirty="0"/>
          </a:p>
        </p:txBody>
      </p:sp>
      <p:sp>
        <p:nvSpPr>
          <p:cNvPr id="10" name="Text 8"/>
          <p:cNvSpPr/>
          <p:nvPr/>
        </p:nvSpPr>
        <p:spPr>
          <a:xfrm>
            <a:off x="731520" y="2697480"/>
            <a:ext cx="2194560" cy="64008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À l'œil et à l'oreille,</a:t>
            </a:r>
            <a:endParaRPr lang="en-US" sz="1100" dirty="0"/>
          </a:p>
          <a:p>
            <a:pPr marL="0" indent="0">
              <a:buNone/>
            </a:pPr>
            <a:r>
              <a:rPr lang="en-US" sz="1100" dirty="0">
                <a:solidFill>
                  <a:srgbClr val="4A4A4A"/>
                </a:solidFill>
                <a:latin typeface="Calibri" pitchFamily="34" charset="0"/>
                <a:ea typeface="Calibri" pitchFamily="34" charset="-122"/>
                <a:cs typeface="Calibri" pitchFamily="34" charset="-120"/>
              </a:rPr>
              <a:t>les faux étaient parfaits</a:t>
            </a:r>
            <a:endParaRPr lang="en-US" sz="1100" dirty="0"/>
          </a:p>
        </p:txBody>
      </p:sp>
      <p:sp>
        <p:nvSpPr>
          <p:cNvPr id="11" name="Shape 9"/>
          <p:cNvSpPr/>
          <p:nvPr/>
        </p:nvSpPr>
        <p:spPr>
          <a:xfrm>
            <a:off x="3383280" y="2240280"/>
            <a:ext cx="256032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2" name="Shape 10"/>
          <p:cNvSpPr/>
          <p:nvPr/>
        </p:nvSpPr>
        <p:spPr>
          <a:xfrm>
            <a:off x="3383280" y="2240280"/>
            <a:ext cx="54864" cy="1280160"/>
          </a:xfrm>
          <a:prstGeom prst="rect">
            <a:avLst/>
          </a:prstGeom>
          <a:solidFill>
            <a:srgbClr val="C8A44E"/>
          </a:solidFill>
          <a:ln/>
        </p:spPr>
        <p:txBody>
          <a:bodyPr/>
          <a:lstStyle/>
          <a:p>
            <a:endParaRPr lang="fr-FR"/>
          </a:p>
        </p:txBody>
      </p:sp>
      <p:sp>
        <p:nvSpPr>
          <p:cNvPr id="13" name="Text 11"/>
          <p:cNvSpPr/>
          <p:nvPr/>
        </p:nvSpPr>
        <p:spPr>
          <a:xfrm>
            <a:off x="3566160" y="2331720"/>
            <a:ext cx="2194560" cy="36576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Accessibles</a:t>
            </a:r>
            <a:endParaRPr lang="en-US" sz="1300" dirty="0"/>
          </a:p>
        </p:txBody>
      </p:sp>
      <p:sp>
        <p:nvSpPr>
          <p:cNvPr id="14" name="Text 12"/>
          <p:cNvSpPr/>
          <p:nvPr/>
        </p:nvSpPr>
        <p:spPr>
          <a:xfrm>
            <a:off x="3566160" y="2697480"/>
            <a:ext cx="2194560" cy="64008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Les outils sont disponibles</a:t>
            </a:r>
            <a:endParaRPr lang="en-US" sz="1100" dirty="0"/>
          </a:p>
          <a:p>
            <a:pPr marL="0" indent="0">
              <a:buNone/>
            </a:pPr>
            <a:r>
              <a:rPr lang="en-US" sz="1100" dirty="0">
                <a:solidFill>
                  <a:srgbClr val="4A4A4A"/>
                </a:solidFill>
                <a:latin typeface="Calibri" pitchFamily="34" charset="0"/>
                <a:ea typeface="Calibri" pitchFamily="34" charset="-122"/>
                <a:cs typeface="Calibri" pitchFamily="34" charset="-120"/>
              </a:rPr>
              <a:t>sans expertise particulière</a:t>
            </a:r>
            <a:endParaRPr lang="en-US" sz="1100" dirty="0"/>
          </a:p>
        </p:txBody>
      </p:sp>
      <p:sp>
        <p:nvSpPr>
          <p:cNvPr id="15" name="Shape 13"/>
          <p:cNvSpPr/>
          <p:nvPr/>
        </p:nvSpPr>
        <p:spPr>
          <a:xfrm>
            <a:off x="6217920" y="2240280"/>
            <a:ext cx="256032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6217920" y="2240280"/>
            <a:ext cx="54864" cy="1280160"/>
          </a:xfrm>
          <a:prstGeom prst="rect">
            <a:avLst/>
          </a:prstGeom>
          <a:solidFill>
            <a:srgbClr val="C8A44E"/>
          </a:solidFill>
          <a:ln/>
        </p:spPr>
        <p:txBody>
          <a:bodyPr/>
          <a:lstStyle/>
          <a:p>
            <a:endParaRPr lang="fr-FR"/>
          </a:p>
        </p:txBody>
      </p:sp>
      <p:sp>
        <p:nvSpPr>
          <p:cNvPr id="17" name="Text 15"/>
          <p:cNvSpPr/>
          <p:nvPr/>
        </p:nvSpPr>
        <p:spPr>
          <a:xfrm>
            <a:off x="6400800" y="2331720"/>
            <a:ext cx="2194560" cy="36576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Déjà dans les dossiers</a:t>
            </a:r>
            <a:endParaRPr lang="en-US" sz="1300" dirty="0"/>
          </a:p>
        </p:txBody>
      </p:sp>
      <p:sp>
        <p:nvSpPr>
          <p:cNvPr id="18" name="Text 16"/>
          <p:cNvSpPr/>
          <p:nvPr/>
        </p:nvSpPr>
        <p:spPr>
          <a:xfrm>
            <a:off x="6400800" y="2697480"/>
            <a:ext cx="2194560" cy="64008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Le phénomène touche</a:t>
            </a:r>
            <a:endParaRPr lang="en-US" sz="1100" dirty="0"/>
          </a:p>
          <a:p>
            <a:pPr marL="0" indent="0">
              <a:buNone/>
            </a:pPr>
            <a:r>
              <a:rPr lang="en-US" sz="1100" dirty="0">
                <a:solidFill>
                  <a:srgbClr val="4A4A4A"/>
                </a:solidFill>
                <a:latin typeface="Calibri" pitchFamily="34" charset="0"/>
                <a:ea typeface="Calibri" pitchFamily="34" charset="-122"/>
                <a:cs typeface="Calibri" pitchFamily="34" charset="-120"/>
              </a:rPr>
              <a:t>les juridictions du monde entier</a:t>
            </a:r>
            <a:endParaRPr lang="en-US" sz="1100" dirty="0"/>
          </a:p>
        </p:txBody>
      </p:sp>
      <p:sp>
        <p:nvSpPr>
          <p:cNvPr id="19" name="Shape 17"/>
          <p:cNvSpPr/>
          <p:nvPr/>
        </p:nvSpPr>
        <p:spPr>
          <a:xfrm>
            <a:off x="548640" y="3794760"/>
            <a:ext cx="8046720" cy="77724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0" name="Text 18"/>
          <p:cNvSpPr/>
          <p:nvPr/>
        </p:nvSpPr>
        <p:spPr>
          <a:xfrm>
            <a:off x="777240" y="3840480"/>
            <a:ext cx="7589520" cy="685800"/>
          </a:xfrm>
          <a:prstGeom prst="rect">
            <a:avLst/>
          </a:prstGeom>
          <a:noFill/>
          <a:ln/>
        </p:spPr>
        <p:txBody>
          <a:bodyPr wrap="square" rtlCol="0" anchor="ctr"/>
          <a:lstStyle/>
          <a:p>
            <a:pPr marL="0" indent="0" algn="ctr">
              <a:buNone/>
            </a:pPr>
            <a:r>
              <a:rPr lang="en-US" sz="1300" i="1" dirty="0">
                <a:solidFill>
                  <a:srgbClr val="FFFFFF"/>
                </a:solidFill>
                <a:latin typeface="Calibri" pitchFamily="34" charset="0"/>
                <a:ea typeface="Calibri" pitchFamily="34" charset="-122"/>
                <a:cs typeface="Calibri" pitchFamily="34" charset="-120"/>
              </a:rPr>
              <a:t>Si la technologie peut tromper un professionnel aguerri, quelles précautions</a:t>
            </a:r>
            <a:endParaRPr lang="en-US" sz="1300" dirty="0"/>
          </a:p>
          <a:p>
            <a:pPr marL="0" indent="0" algn="ctr">
              <a:buNone/>
            </a:pPr>
            <a:r>
              <a:rPr lang="en-US" sz="1300" i="1" dirty="0">
                <a:solidFill>
                  <a:srgbClr val="FFFFFF"/>
                </a:solidFill>
                <a:latin typeface="Calibri" pitchFamily="34" charset="0"/>
                <a:ea typeface="Calibri" pitchFamily="34" charset="-122"/>
                <a:cs typeface="Calibri" pitchFamily="34" charset="-120"/>
              </a:rPr>
              <a:t>le juge doit-il prendre face à une preuve numérique ?</a:t>
            </a:r>
            <a:endParaRPr lang="en-US" sz="13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7">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700" b="1" dirty="0">
                <a:solidFill>
                  <a:srgbClr val="1B2A4A"/>
                </a:solidFill>
                <a:latin typeface="Georgia" pitchFamily="34" charset="0"/>
                <a:ea typeface="Georgia" pitchFamily="34" charset="-122"/>
                <a:cs typeface="Georgia" pitchFamily="34" charset="-120"/>
              </a:rPr>
              <a:t>Grille de prudence judiciaire face à une preuve numérique</a:t>
            </a:r>
            <a:endParaRPr lang="en-US" sz="1700" dirty="0"/>
          </a:p>
        </p:txBody>
      </p:sp>
      <p:sp>
        <p:nvSpPr>
          <p:cNvPr id="5" name="Text 3"/>
          <p:cNvSpPr/>
          <p:nvPr/>
        </p:nvSpPr>
        <p:spPr>
          <a:xfrm>
            <a:off x="548640" y="621792"/>
            <a:ext cx="8229600" cy="27432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Repères méthodologiques pour structurer le raisonnement — non une checklist impérative</a:t>
            </a:r>
            <a:endParaRPr lang="en-US" sz="950" dirty="0"/>
          </a:p>
        </p:txBody>
      </p:sp>
      <p:sp>
        <p:nvSpPr>
          <p:cNvPr id="6" name="Shape 4"/>
          <p:cNvSpPr/>
          <p:nvPr/>
        </p:nvSpPr>
        <p:spPr>
          <a:xfrm>
            <a:off x="548640" y="100584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640080" y="1097280"/>
            <a:ext cx="411480" cy="411480"/>
          </a:xfrm>
          <a:prstGeom prst="ellipse">
            <a:avLst/>
          </a:prstGeom>
          <a:solidFill>
            <a:srgbClr val="1B2A4A"/>
          </a:solidFill>
          <a:ln/>
        </p:spPr>
        <p:txBody>
          <a:bodyPr/>
          <a:lstStyle/>
          <a:p>
            <a:endParaRPr lang="fr-FR"/>
          </a:p>
        </p:txBody>
      </p:sp>
      <p:sp>
        <p:nvSpPr>
          <p:cNvPr id="8" name="Text 6"/>
          <p:cNvSpPr/>
          <p:nvPr/>
        </p:nvSpPr>
        <p:spPr>
          <a:xfrm>
            <a:off x="640080" y="109728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1</a:t>
            </a:r>
            <a:endParaRPr lang="en-US" sz="1400" dirty="0"/>
          </a:p>
        </p:txBody>
      </p:sp>
      <p:sp>
        <p:nvSpPr>
          <p:cNvPr id="9" name="Text 7"/>
          <p:cNvSpPr/>
          <p:nvPr/>
        </p:nvSpPr>
        <p:spPr>
          <a:xfrm>
            <a:off x="1143000" y="107899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Qui est l'auteur présumé, et</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cette attribution est-elle vérifiable ?</a:t>
            </a:r>
            <a:endParaRPr lang="en-US" sz="1050" dirty="0"/>
          </a:p>
        </p:txBody>
      </p:sp>
      <p:sp>
        <p:nvSpPr>
          <p:cNvPr id="10" name="Text 8"/>
          <p:cNvSpPr/>
          <p:nvPr/>
        </p:nvSpPr>
        <p:spPr>
          <a:xfrm>
            <a:off x="1143000" y="155448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Identification, certificat, recoupements</a:t>
            </a:r>
            <a:endParaRPr lang="en-US" sz="900" dirty="0"/>
          </a:p>
        </p:txBody>
      </p:sp>
      <p:sp>
        <p:nvSpPr>
          <p:cNvPr id="11" name="Shape 9"/>
          <p:cNvSpPr/>
          <p:nvPr/>
        </p:nvSpPr>
        <p:spPr>
          <a:xfrm>
            <a:off x="4846320" y="100584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2" name="Shape 10"/>
          <p:cNvSpPr/>
          <p:nvPr/>
        </p:nvSpPr>
        <p:spPr>
          <a:xfrm>
            <a:off x="4937760" y="1097280"/>
            <a:ext cx="411480" cy="411480"/>
          </a:xfrm>
          <a:prstGeom prst="ellipse">
            <a:avLst/>
          </a:prstGeom>
          <a:solidFill>
            <a:srgbClr val="1B2A4A"/>
          </a:solidFill>
          <a:ln/>
        </p:spPr>
        <p:txBody>
          <a:bodyPr/>
          <a:lstStyle/>
          <a:p>
            <a:endParaRPr lang="fr-FR"/>
          </a:p>
        </p:txBody>
      </p:sp>
      <p:sp>
        <p:nvSpPr>
          <p:cNvPr id="13" name="Text 11"/>
          <p:cNvSpPr/>
          <p:nvPr/>
        </p:nvSpPr>
        <p:spPr>
          <a:xfrm>
            <a:off x="4937760" y="109728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2</a:t>
            </a:r>
            <a:endParaRPr lang="en-US" sz="1400" dirty="0"/>
          </a:p>
        </p:txBody>
      </p:sp>
      <p:sp>
        <p:nvSpPr>
          <p:cNvPr id="14" name="Text 12"/>
          <p:cNvSpPr/>
          <p:nvPr/>
        </p:nvSpPr>
        <p:spPr>
          <a:xfrm>
            <a:off x="5440680" y="107899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Le contenu est-il resté intègre</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depuis sa création ?</a:t>
            </a:r>
            <a:endParaRPr lang="en-US" sz="1050" dirty="0"/>
          </a:p>
        </p:txBody>
      </p:sp>
      <p:sp>
        <p:nvSpPr>
          <p:cNvPr id="15" name="Text 13"/>
          <p:cNvSpPr/>
          <p:nvPr/>
        </p:nvSpPr>
        <p:spPr>
          <a:xfrm>
            <a:off x="5440680" y="155448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Hash, empreinte numérique,</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horodatage qualifié</a:t>
            </a:r>
            <a:endParaRPr lang="en-US" sz="900" dirty="0"/>
          </a:p>
        </p:txBody>
      </p:sp>
      <p:sp>
        <p:nvSpPr>
          <p:cNvPr id="16" name="Shape 14"/>
          <p:cNvSpPr/>
          <p:nvPr/>
        </p:nvSpPr>
        <p:spPr>
          <a:xfrm>
            <a:off x="548640" y="219456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7" name="Shape 15"/>
          <p:cNvSpPr/>
          <p:nvPr/>
        </p:nvSpPr>
        <p:spPr>
          <a:xfrm>
            <a:off x="640080" y="2286000"/>
            <a:ext cx="411480" cy="411480"/>
          </a:xfrm>
          <a:prstGeom prst="ellipse">
            <a:avLst/>
          </a:prstGeom>
          <a:solidFill>
            <a:srgbClr val="1B2A4A"/>
          </a:solidFill>
          <a:ln/>
        </p:spPr>
        <p:txBody>
          <a:bodyPr/>
          <a:lstStyle/>
          <a:p>
            <a:endParaRPr lang="fr-FR"/>
          </a:p>
        </p:txBody>
      </p:sp>
      <p:sp>
        <p:nvSpPr>
          <p:cNvPr id="18" name="Text 16"/>
          <p:cNvSpPr/>
          <p:nvPr/>
        </p:nvSpPr>
        <p:spPr>
          <a:xfrm>
            <a:off x="640080" y="228600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3</a:t>
            </a:r>
            <a:endParaRPr lang="en-US" sz="1400" dirty="0"/>
          </a:p>
        </p:txBody>
      </p:sp>
      <p:sp>
        <p:nvSpPr>
          <p:cNvPr id="19" name="Text 17"/>
          <p:cNvSpPr/>
          <p:nvPr/>
        </p:nvSpPr>
        <p:spPr>
          <a:xfrm>
            <a:off x="1143000" y="226771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Peut-on reconstituer le parcours</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de la pièce jusqu'au dossier ?</a:t>
            </a:r>
            <a:endParaRPr lang="en-US" sz="1050" dirty="0"/>
          </a:p>
        </p:txBody>
      </p:sp>
      <p:sp>
        <p:nvSpPr>
          <p:cNvPr id="20" name="Text 18"/>
          <p:cNvSpPr/>
          <p:nvPr/>
        </p:nvSpPr>
        <p:spPr>
          <a:xfrm>
            <a:off x="1143000" y="274320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Chaîne de conservation, conditions</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de collecte et de transmission</a:t>
            </a:r>
            <a:endParaRPr lang="en-US" sz="900" dirty="0"/>
          </a:p>
        </p:txBody>
      </p:sp>
      <p:sp>
        <p:nvSpPr>
          <p:cNvPr id="21" name="Shape 19"/>
          <p:cNvSpPr/>
          <p:nvPr/>
        </p:nvSpPr>
        <p:spPr>
          <a:xfrm>
            <a:off x="4846320" y="219456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2" name="Shape 20"/>
          <p:cNvSpPr/>
          <p:nvPr/>
        </p:nvSpPr>
        <p:spPr>
          <a:xfrm>
            <a:off x="4937760" y="2286000"/>
            <a:ext cx="411480" cy="411480"/>
          </a:xfrm>
          <a:prstGeom prst="ellipse">
            <a:avLst/>
          </a:prstGeom>
          <a:solidFill>
            <a:srgbClr val="1B2A4A"/>
          </a:solidFill>
          <a:ln/>
        </p:spPr>
        <p:txBody>
          <a:bodyPr/>
          <a:lstStyle/>
          <a:p>
            <a:endParaRPr lang="fr-FR"/>
          </a:p>
        </p:txBody>
      </p:sp>
      <p:sp>
        <p:nvSpPr>
          <p:cNvPr id="23" name="Text 21"/>
          <p:cNvSpPr/>
          <p:nvPr/>
        </p:nvSpPr>
        <p:spPr>
          <a:xfrm>
            <a:off x="4937760" y="228600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4</a:t>
            </a:r>
            <a:endParaRPr lang="en-US" sz="1400" dirty="0"/>
          </a:p>
        </p:txBody>
      </p:sp>
      <p:sp>
        <p:nvSpPr>
          <p:cNvPr id="24" name="Text 22"/>
          <p:cNvSpPr/>
          <p:nvPr/>
        </p:nvSpPr>
        <p:spPr>
          <a:xfrm>
            <a:off x="5440680" y="226771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L'obtention de la preuve</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est-elle loyale ?</a:t>
            </a:r>
            <a:endParaRPr lang="en-US" sz="1050" dirty="0"/>
          </a:p>
        </p:txBody>
      </p:sp>
      <p:sp>
        <p:nvSpPr>
          <p:cNvPr id="25" name="Text 23"/>
          <p:cNvSpPr/>
          <p:nvPr/>
        </p:nvSpPr>
        <p:spPr>
          <a:xfrm>
            <a:off x="5440680" y="274320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Proportionnalité, respect de la vie</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privée, absence de fraude</a:t>
            </a:r>
            <a:endParaRPr lang="en-US" sz="900" dirty="0"/>
          </a:p>
        </p:txBody>
      </p:sp>
      <p:sp>
        <p:nvSpPr>
          <p:cNvPr id="26" name="Shape 24"/>
          <p:cNvSpPr/>
          <p:nvPr/>
        </p:nvSpPr>
        <p:spPr>
          <a:xfrm>
            <a:off x="548640" y="338328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7" name="Shape 25"/>
          <p:cNvSpPr/>
          <p:nvPr/>
        </p:nvSpPr>
        <p:spPr>
          <a:xfrm>
            <a:off x="640080" y="3474720"/>
            <a:ext cx="411480" cy="411480"/>
          </a:xfrm>
          <a:prstGeom prst="ellipse">
            <a:avLst/>
          </a:prstGeom>
          <a:solidFill>
            <a:srgbClr val="C8A44E"/>
          </a:solidFill>
          <a:ln/>
        </p:spPr>
        <p:txBody>
          <a:bodyPr/>
          <a:lstStyle/>
          <a:p>
            <a:endParaRPr lang="fr-FR"/>
          </a:p>
        </p:txBody>
      </p:sp>
      <p:sp>
        <p:nvSpPr>
          <p:cNvPr id="28" name="Text 26"/>
          <p:cNvSpPr/>
          <p:nvPr/>
        </p:nvSpPr>
        <p:spPr>
          <a:xfrm>
            <a:off x="640080" y="3474720"/>
            <a:ext cx="411480" cy="411480"/>
          </a:xfrm>
          <a:prstGeom prst="rect">
            <a:avLst/>
          </a:prstGeom>
          <a:noFill/>
          <a:ln/>
        </p:spPr>
        <p:txBody>
          <a:bodyPr wrap="square" rtlCol="0" anchor="ctr"/>
          <a:lstStyle/>
          <a:p>
            <a:pPr marL="0" indent="0" algn="ctr">
              <a:buNone/>
            </a:pPr>
            <a:r>
              <a:rPr lang="en-US" sz="1400" b="1" dirty="0">
                <a:solidFill>
                  <a:srgbClr val="1B2A4A"/>
                </a:solidFill>
                <a:latin typeface="Georgia" pitchFamily="34" charset="0"/>
                <a:ea typeface="Georgia" pitchFamily="34" charset="-122"/>
                <a:cs typeface="Georgia" pitchFamily="34" charset="-120"/>
              </a:rPr>
              <a:t>5</a:t>
            </a:r>
            <a:endParaRPr lang="en-US" sz="1400" dirty="0"/>
          </a:p>
        </p:txBody>
      </p:sp>
      <p:sp>
        <p:nvSpPr>
          <p:cNvPr id="29" name="Text 27"/>
          <p:cNvSpPr/>
          <p:nvPr/>
        </p:nvSpPr>
        <p:spPr>
          <a:xfrm>
            <a:off x="1143000" y="345643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Le processus de production</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est-il explicable et validé ?</a:t>
            </a:r>
            <a:endParaRPr lang="en-US" sz="1050" dirty="0"/>
          </a:p>
        </p:txBody>
      </p:sp>
      <p:sp>
        <p:nvSpPr>
          <p:cNvPr id="30" name="Text 28"/>
          <p:cNvSpPr/>
          <p:nvPr/>
        </p:nvSpPr>
        <p:spPr>
          <a:xfrm>
            <a:off x="1143000" y="393192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Intelligibilité : le juge peut-il</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comprendre comment la preuve</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a été générée ? (cf. Puloka 2024)</a:t>
            </a:r>
            <a:endParaRPr lang="en-US" sz="900" dirty="0"/>
          </a:p>
        </p:txBody>
      </p:sp>
      <p:sp>
        <p:nvSpPr>
          <p:cNvPr id="31" name="Shape 29"/>
          <p:cNvSpPr/>
          <p:nvPr/>
        </p:nvSpPr>
        <p:spPr>
          <a:xfrm>
            <a:off x="4846320" y="3383280"/>
            <a:ext cx="4023360" cy="10515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32" name="Shape 30"/>
          <p:cNvSpPr/>
          <p:nvPr/>
        </p:nvSpPr>
        <p:spPr>
          <a:xfrm>
            <a:off x="4937760" y="3474720"/>
            <a:ext cx="411480" cy="411480"/>
          </a:xfrm>
          <a:prstGeom prst="ellipse">
            <a:avLst/>
          </a:prstGeom>
          <a:solidFill>
            <a:srgbClr val="1B2A4A"/>
          </a:solidFill>
          <a:ln/>
        </p:spPr>
        <p:txBody>
          <a:bodyPr/>
          <a:lstStyle/>
          <a:p>
            <a:endParaRPr lang="fr-FR"/>
          </a:p>
        </p:txBody>
      </p:sp>
      <p:sp>
        <p:nvSpPr>
          <p:cNvPr id="33" name="Text 31"/>
          <p:cNvSpPr/>
          <p:nvPr/>
        </p:nvSpPr>
        <p:spPr>
          <a:xfrm>
            <a:off x="4937760" y="347472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6</a:t>
            </a:r>
            <a:endParaRPr lang="en-US" sz="1400" dirty="0"/>
          </a:p>
        </p:txBody>
      </p:sp>
      <p:sp>
        <p:nvSpPr>
          <p:cNvPr id="34" name="Text 32"/>
          <p:cNvSpPr/>
          <p:nvPr/>
        </p:nvSpPr>
        <p:spPr>
          <a:xfrm>
            <a:off x="5440680" y="3456432"/>
            <a:ext cx="3291840" cy="4572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Existe-t-il un risque crédible</a:t>
            </a:r>
            <a:endParaRPr lang="en-US" sz="1050" dirty="0"/>
          </a:p>
          <a:p>
            <a:pPr marL="0" indent="0">
              <a:buNone/>
            </a:pPr>
            <a:r>
              <a:rPr lang="en-US" sz="1050" b="1" dirty="0">
                <a:solidFill>
                  <a:srgbClr val="1B2A4A"/>
                </a:solidFill>
                <a:latin typeface="Calibri" pitchFamily="34" charset="0"/>
                <a:ea typeface="Calibri" pitchFamily="34" charset="-122"/>
                <a:cs typeface="Calibri" pitchFamily="34" charset="-120"/>
              </a:rPr>
              <a:t>de fabrication ou d'altération par IA ?</a:t>
            </a:r>
            <a:endParaRPr lang="en-US" sz="1050" dirty="0"/>
          </a:p>
        </p:txBody>
      </p:sp>
      <p:sp>
        <p:nvSpPr>
          <p:cNvPr id="35" name="Text 33"/>
          <p:cNvSpPr/>
          <p:nvPr/>
        </p:nvSpPr>
        <p:spPr>
          <a:xfrm>
            <a:off x="5440680" y="3931920"/>
            <a:ext cx="3291840" cy="411480"/>
          </a:xfrm>
          <a:prstGeom prst="rect">
            <a:avLst/>
          </a:prstGeom>
          <a:noFill/>
          <a:ln/>
        </p:spPr>
        <p:txBody>
          <a:bodyPr wrap="square" rtlCol="0" anchor="ctr"/>
          <a:lstStyle/>
          <a:p>
            <a:pPr marL="0" indent="0">
              <a:buNone/>
            </a:pPr>
            <a:r>
              <a:rPr lang="en-US" sz="900" i="1" dirty="0">
                <a:solidFill>
                  <a:srgbClr val="4A4A4A"/>
                </a:solidFill>
                <a:latin typeface="Calibri" pitchFamily="34" charset="0"/>
                <a:ea typeface="Calibri" pitchFamily="34" charset="-122"/>
                <a:cs typeface="Calibri" pitchFamily="34" charset="-120"/>
              </a:rPr>
              <a:t>Si oui → envisager une expertise.</a:t>
            </a:r>
            <a:endParaRPr lang="en-US" sz="900" dirty="0"/>
          </a:p>
          <a:p>
            <a:pPr marL="0" indent="0">
              <a:buNone/>
            </a:pPr>
            <a:r>
              <a:rPr lang="en-US" sz="900" i="1" dirty="0">
                <a:solidFill>
                  <a:srgbClr val="4A4A4A"/>
                </a:solidFill>
                <a:latin typeface="Calibri" pitchFamily="34" charset="0"/>
                <a:ea typeface="Calibri" pitchFamily="34" charset="-122"/>
                <a:cs typeface="Calibri" pitchFamily="34" charset="-120"/>
              </a:rPr>
              <a:t>Si incertitude → faisceau d'indices.</a:t>
            </a:r>
            <a:endParaRPr lang="en-US" sz="900" dirty="0"/>
          </a:p>
        </p:txBody>
      </p:sp>
      <p:sp>
        <p:nvSpPr>
          <p:cNvPr id="36" name="Text 34"/>
          <p:cNvSpPr/>
          <p:nvPr/>
        </p:nvSpPr>
        <p:spPr>
          <a:xfrm>
            <a:off x="548640" y="4389120"/>
            <a:ext cx="8046720" cy="274320"/>
          </a:xfrm>
          <a:prstGeom prst="rect">
            <a:avLst/>
          </a:prstGeom>
          <a:noFill/>
          <a:ln/>
        </p:spPr>
        <p:txBody>
          <a:bodyPr wrap="square" rtlCol="0" anchor="ctr"/>
          <a:lstStyle/>
          <a:p>
            <a:pPr marL="0" indent="0" algn="ctr">
              <a:buNone/>
            </a:pPr>
            <a:r>
              <a:rPr lang="en-US" sz="900" i="1" dirty="0">
                <a:solidFill>
                  <a:srgbClr val="3D5A80"/>
                </a:solidFill>
                <a:latin typeface="Calibri" pitchFamily="34" charset="0"/>
                <a:ea typeface="Calibri" pitchFamily="34" charset="-122"/>
                <a:cs typeface="Calibri" pitchFamily="34" charset="-120"/>
              </a:rPr>
              <a:t>Lorsqu'un doute sérieux est soulevé, une vérification technique doit être sérieusement envisagée — dans la mesure du possible et du proportionné.</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8">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700" b="1" dirty="0">
                <a:solidFill>
                  <a:srgbClr val="1B2A4A"/>
                </a:solidFill>
                <a:latin typeface="Georgia" pitchFamily="34" charset="0"/>
                <a:ea typeface="Georgia" pitchFamily="34" charset="-122"/>
                <a:cs typeface="Georgia" pitchFamily="34" charset="-120"/>
              </a:rPr>
              <a:t>Expertise forensique et problème de la « boîte noire »</a:t>
            </a:r>
            <a:endParaRPr lang="en-US" sz="1700" dirty="0"/>
          </a:p>
        </p:txBody>
      </p:sp>
      <p:sp>
        <p:nvSpPr>
          <p:cNvPr id="5" name="Shape 3"/>
          <p:cNvSpPr/>
          <p:nvPr/>
        </p:nvSpPr>
        <p:spPr>
          <a:xfrm>
            <a:off x="548640" y="777240"/>
            <a:ext cx="3886200" cy="20116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3886200" cy="365760"/>
          </a:xfrm>
          <a:prstGeom prst="rect">
            <a:avLst/>
          </a:prstGeom>
          <a:solidFill>
            <a:srgbClr val="2E6B4F"/>
          </a:solidFill>
          <a:ln/>
        </p:spPr>
        <p:txBody>
          <a:bodyPr/>
          <a:lstStyle/>
          <a:p>
            <a:endParaRPr lang="fr-FR"/>
          </a:p>
        </p:txBody>
      </p:sp>
      <p:sp>
        <p:nvSpPr>
          <p:cNvPr id="7" name="Text 5"/>
          <p:cNvSpPr/>
          <p:nvPr/>
        </p:nvSpPr>
        <p:spPr>
          <a:xfrm>
            <a:off x="685800" y="777240"/>
            <a:ext cx="3657600" cy="365760"/>
          </a:xfrm>
          <a:prstGeom prst="rect">
            <a:avLst/>
          </a:prstGeom>
          <a:noFill/>
          <a:ln/>
        </p:spPr>
        <p:txBody>
          <a:bodyPr wrap="square"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CE QUE L'EXPERTISE PEUT APPORTER</a:t>
            </a:r>
            <a:endParaRPr lang="en-US" sz="1000" dirty="0"/>
          </a:p>
        </p:txBody>
      </p:sp>
      <p:sp>
        <p:nvSpPr>
          <p:cNvPr id="8" name="Text 6"/>
          <p:cNvSpPr/>
          <p:nvPr/>
        </p:nvSpPr>
        <p:spPr>
          <a:xfrm>
            <a:off x="685800" y="1234440"/>
            <a:ext cx="228600" cy="365760"/>
          </a:xfrm>
          <a:prstGeom prst="rect">
            <a:avLst/>
          </a:prstGeom>
          <a:noFill/>
          <a:ln/>
        </p:spPr>
        <p:txBody>
          <a:bodyPr wrap="square" rtlCol="0" anchor="ctr"/>
          <a:lstStyle/>
          <a:p>
            <a:pPr marL="0" indent="0">
              <a:buNone/>
            </a:pPr>
            <a:r>
              <a:rPr lang="en-US" sz="1000" b="1" dirty="0">
                <a:solidFill>
                  <a:srgbClr val="2E6B4F"/>
                </a:solidFill>
                <a:latin typeface="Calibri" pitchFamily="34" charset="0"/>
                <a:ea typeface="Calibri" pitchFamily="34" charset="-122"/>
                <a:cs typeface="Calibri" pitchFamily="34" charset="-120"/>
              </a:rPr>
              <a:t>✓</a:t>
            </a:r>
            <a:endParaRPr lang="en-US" sz="1000" dirty="0"/>
          </a:p>
        </p:txBody>
      </p:sp>
      <p:sp>
        <p:nvSpPr>
          <p:cNvPr id="9" name="Text 7"/>
          <p:cNvSpPr/>
          <p:nvPr/>
        </p:nvSpPr>
        <p:spPr>
          <a:xfrm>
            <a:off x="914400" y="123444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Analyser les métadonnées et l'empreinte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numérique d'un fichier</a:t>
            </a:r>
            <a:endParaRPr lang="en-US" sz="1000" dirty="0"/>
          </a:p>
        </p:txBody>
      </p:sp>
      <p:sp>
        <p:nvSpPr>
          <p:cNvPr id="10" name="Text 8"/>
          <p:cNvSpPr/>
          <p:nvPr/>
        </p:nvSpPr>
        <p:spPr>
          <a:xfrm>
            <a:off x="685800" y="1645920"/>
            <a:ext cx="228600" cy="365760"/>
          </a:xfrm>
          <a:prstGeom prst="rect">
            <a:avLst/>
          </a:prstGeom>
          <a:noFill/>
          <a:ln/>
        </p:spPr>
        <p:txBody>
          <a:bodyPr wrap="square" rtlCol="0" anchor="ctr"/>
          <a:lstStyle/>
          <a:p>
            <a:pPr marL="0" indent="0">
              <a:buNone/>
            </a:pPr>
            <a:r>
              <a:rPr lang="en-US" sz="1000" b="1" dirty="0">
                <a:solidFill>
                  <a:srgbClr val="2E6B4F"/>
                </a:solidFill>
                <a:latin typeface="Calibri" pitchFamily="34" charset="0"/>
                <a:ea typeface="Calibri" pitchFamily="34" charset="-122"/>
                <a:cs typeface="Calibri" pitchFamily="34" charset="-120"/>
              </a:rPr>
              <a:t>✓</a:t>
            </a:r>
            <a:endParaRPr lang="en-US" sz="1000" dirty="0"/>
          </a:p>
        </p:txBody>
      </p:sp>
      <p:sp>
        <p:nvSpPr>
          <p:cNvPr id="11" name="Text 9"/>
          <p:cNvSpPr/>
          <p:nvPr/>
        </p:nvSpPr>
        <p:spPr>
          <a:xfrm>
            <a:off x="914400" y="164592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Détecter certains artefacts de manipulation</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dans une image ou une vidéo</a:t>
            </a:r>
            <a:endParaRPr lang="en-US" sz="1000" dirty="0"/>
          </a:p>
        </p:txBody>
      </p:sp>
      <p:sp>
        <p:nvSpPr>
          <p:cNvPr id="12" name="Text 10"/>
          <p:cNvSpPr/>
          <p:nvPr/>
        </p:nvSpPr>
        <p:spPr>
          <a:xfrm>
            <a:off x="685800" y="2057400"/>
            <a:ext cx="228600" cy="365760"/>
          </a:xfrm>
          <a:prstGeom prst="rect">
            <a:avLst/>
          </a:prstGeom>
          <a:noFill/>
          <a:ln/>
        </p:spPr>
        <p:txBody>
          <a:bodyPr wrap="square" rtlCol="0" anchor="ctr"/>
          <a:lstStyle/>
          <a:p>
            <a:pPr marL="0" indent="0">
              <a:buNone/>
            </a:pPr>
            <a:r>
              <a:rPr lang="en-US" sz="1000" b="1" dirty="0">
                <a:solidFill>
                  <a:srgbClr val="2E6B4F"/>
                </a:solidFill>
                <a:latin typeface="Calibri" pitchFamily="34" charset="0"/>
                <a:ea typeface="Calibri" pitchFamily="34" charset="-122"/>
                <a:cs typeface="Calibri" pitchFamily="34" charset="-120"/>
              </a:rPr>
              <a:t>✓</a:t>
            </a:r>
            <a:endParaRPr lang="en-US" sz="1000" dirty="0"/>
          </a:p>
        </p:txBody>
      </p:sp>
      <p:sp>
        <p:nvSpPr>
          <p:cNvPr id="13" name="Text 11"/>
          <p:cNvSpPr/>
          <p:nvPr/>
        </p:nvSpPr>
        <p:spPr>
          <a:xfrm>
            <a:off x="914400" y="205740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Comparer une voix à un modèle de référence</a:t>
            </a:r>
            <a:endParaRPr lang="en-US" sz="1000" dirty="0"/>
          </a:p>
        </p:txBody>
      </p:sp>
      <p:sp>
        <p:nvSpPr>
          <p:cNvPr id="14" name="Text 12"/>
          <p:cNvSpPr/>
          <p:nvPr/>
        </p:nvSpPr>
        <p:spPr>
          <a:xfrm>
            <a:off x="685800" y="2468880"/>
            <a:ext cx="228600" cy="365760"/>
          </a:xfrm>
          <a:prstGeom prst="rect">
            <a:avLst/>
          </a:prstGeom>
          <a:noFill/>
          <a:ln/>
        </p:spPr>
        <p:txBody>
          <a:bodyPr wrap="square" rtlCol="0" anchor="ctr"/>
          <a:lstStyle/>
          <a:p>
            <a:pPr marL="0" indent="0">
              <a:buNone/>
            </a:pPr>
            <a:r>
              <a:rPr lang="en-US" sz="1000" b="1" dirty="0">
                <a:solidFill>
                  <a:srgbClr val="2E6B4F"/>
                </a:solidFill>
                <a:latin typeface="Calibri" pitchFamily="34" charset="0"/>
                <a:ea typeface="Calibri" pitchFamily="34" charset="-122"/>
                <a:cs typeface="Calibri" pitchFamily="34" charset="-120"/>
              </a:rPr>
              <a:t>✓</a:t>
            </a:r>
            <a:endParaRPr lang="en-US" sz="1000" dirty="0"/>
          </a:p>
        </p:txBody>
      </p:sp>
      <p:sp>
        <p:nvSpPr>
          <p:cNvPr id="15" name="Text 13"/>
          <p:cNvSpPr/>
          <p:nvPr/>
        </p:nvSpPr>
        <p:spPr>
          <a:xfrm>
            <a:off x="914400" y="246888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Vérifier la provenance et l'intégrité</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d'un document électronique</a:t>
            </a:r>
            <a:endParaRPr lang="en-US" sz="1000" dirty="0"/>
          </a:p>
        </p:txBody>
      </p:sp>
      <p:sp>
        <p:nvSpPr>
          <p:cNvPr id="16" name="Shape 14"/>
          <p:cNvSpPr/>
          <p:nvPr/>
        </p:nvSpPr>
        <p:spPr>
          <a:xfrm>
            <a:off x="4709160" y="777240"/>
            <a:ext cx="3886200" cy="20116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7" name="Shape 15"/>
          <p:cNvSpPr/>
          <p:nvPr/>
        </p:nvSpPr>
        <p:spPr>
          <a:xfrm>
            <a:off x="4709160" y="777240"/>
            <a:ext cx="3886200" cy="365760"/>
          </a:xfrm>
          <a:prstGeom prst="rect">
            <a:avLst/>
          </a:prstGeom>
          <a:solidFill>
            <a:srgbClr val="8B3A3A"/>
          </a:solidFill>
          <a:ln/>
        </p:spPr>
        <p:txBody>
          <a:bodyPr/>
          <a:lstStyle/>
          <a:p>
            <a:endParaRPr lang="fr-FR"/>
          </a:p>
        </p:txBody>
      </p:sp>
      <p:sp>
        <p:nvSpPr>
          <p:cNvPr id="18" name="Text 16"/>
          <p:cNvSpPr/>
          <p:nvPr/>
        </p:nvSpPr>
        <p:spPr>
          <a:xfrm>
            <a:off x="4846320" y="777240"/>
            <a:ext cx="3657600" cy="365760"/>
          </a:xfrm>
          <a:prstGeom prst="rect">
            <a:avLst/>
          </a:prstGeom>
          <a:noFill/>
          <a:ln/>
        </p:spPr>
        <p:txBody>
          <a:bodyPr wrap="square"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LES LIMITES À CONNAÎTRE</a:t>
            </a:r>
            <a:endParaRPr lang="en-US" sz="1000" dirty="0"/>
          </a:p>
        </p:txBody>
      </p:sp>
      <p:sp>
        <p:nvSpPr>
          <p:cNvPr id="19" name="Text 17"/>
          <p:cNvSpPr/>
          <p:nvPr/>
        </p:nvSpPr>
        <p:spPr>
          <a:xfrm>
            <a:off x="4846320" y="1234440"/>
            <a:ext cx="228600" cy="365760"/>
          </a:xfrm>
          <a:prstGeom prst="rect">
            <a:avLst/>
          </a:prstGeom>
          <a:noFill/>
          <a:ln/>
        </p:spPr>
        <p:txBody>
          <a:bodyPr wrap="square" rtlCol="0" anchor="ctr"/>
          <a:lstStyle/>
          <a:p>
            <a:pPr marL="0" indent="0">
              <a:buNone/>
            </a:pPr>
            <a:r>
              <a:rPr lang="en-US" sz="1000" b="1" dirty="0">
                <a:solidFill>
                  <a:srgbClr val="8B3A3A"/>
                </a:solidFill>
                <a:latin typeface="Calibri" pitchFamily="34" charset="0"/>
                <a:ea typeface="Calibri" pitchFamily="34" charset="-122"/>
                <a:cs typeface="Calibri" pitchFamily="34" charset="-120"/>
              </a:rPr>
              <a:t>—</a:t>
            </a:r>
            <a:endParaRPr lang="en-US" sz="1000" dirty="0"/>
          </a:p>
        </p:txBody>
      </p:sp>
      <p:sp>
        <p:nvSpPr>
          <p:cNvPr id="20" name="Text 18"/>
          <p:cNvSpPr/>
          <p:nvPr/>
        </p:nvSpPr>
        <p:spPr>
          <a:xfrm>
            <a:off x="5074920" y="123444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Aucun outil ne détecte les deepfakes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avec 100 % de fiabilité</a:t>
            </a:r>
            <a:endParaRPr lang="en-US" sz="1000" dirty="0"/>
          </a:p>
        </p:txBody>
      </p:sp>
      <p:sp>
        <p:nvSpPr>
          <p:cNvPr id="21" name="Text 19"/>
          <p:cNvSpPr/>
          <p:nvPr/>
        </p:nvSpPr>
        <p:spPr>
          <a:xfrm>
            <a:off x="4846320" y="1645920"/>
            <a:ext cx="228600" cy="365760"/>
          </a:xfrm>
          <a:prstGeom prst="rect">
            <a:avLst/>
          </a:prstGeom>
          <a:noFill/>
          <a:ln/>
        </p:spPr>
        <p:txBody>
          <a:bodyPr wrap="square" rtlCol="0" anchor="ctr"/>
          <a:lstStyle/>
          <a:p>
            <a:pPr marL="0" indent="0">
              <a:buNone/>
            </a:pPr>
            <a:r>
              <a:rPr lang="en-US" sz="1000" b="1" dirty="0">
                <a:solidFill>
                  <a:srgbClr val="8B3A3A"/>
                </a:solidFill>
                <a:latin typeface="Calibri" pitchFamily="34" charset="0"/>
                <a:ea typeface="Calibri" pitchFamily="34" charset="-122"/>
                <a:cs typeface="Calibri" pitchFamily="34" charset="-120"/>
              </a:rPr>
              <a:t>—</a:t>
            </a:r>
            <a:endParaRPr lang="en-US" sz="1000" dirty="0"/>
          </a:p>
        </p:txBody>
      </p:sp>
      <p:sp>
        <p:nvSpPr>
          <p:cNvPr id="22" name="Text 20"/>
          <p:cNvSpPr/>
          <p:nvPr/>
        </p:nvSpPr>
        <p:spPr>
          <a:xfrm>
            <a:off x="5074920" y="164592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course technologique avantage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temporairement la fabrication</a:t>
            </a:r>
            <a:endParaRPr lang="en-US" sz="1000" dirty="0"/>
          </a:p>
        </p:txBody>
      </p:sp>
      <p:sp>
        <p:nvSpPr>
          <p:cNvPr id="23" name="Text 21"/>
          <p:cNvSpPr/>
          <p:nvPr/>
        </p:nvSpPr>
        <p:spPr>
          <a:xfrm>
            <a:off x="4846320" y="2057400"/>
            <a:ext cx="228600" cy="365760"/>
          </a:xfrm>
          <a:prstGeom prst="rect">
            <a:avLst/>
          </a:prstGeom>
          <a:noFill/>
          <a:ln/>
        </p:spPr>
        <p:txBody>
          <a:bodyPr wrap="square" rtlCol="0" anchor="ctr"/>
          <a:lstStyle/>
          <a:p>
            <a:pPr marL="0" indent="0">
              <a:buNone/>
            </a:pPr>
            <a:r>
              <a:rPr lang="en-US" sz="1000" b="1" dirty="0">
                <a:solidFill>
                  <a:srgbClr val="8B3A3A"/>
                </a:solidFill>
                <a:latin typeface="Calibri" pitchFamily="34" charset="0"/>
                <a:ea typeface="Calibri" pitchFamily="34" charset="-122"/>
                <a:cs typeface="Calibri" pitchFamily="34" charset="-120"/>
              </a:rPr>
              <a:t>—</a:t>
            </a:r>
            <a:endParaRPr lang="en-US" sz="1000" dirty="0"/>
          </a:p>
        </p:txBody>
      </p:sp>
      <p:sp>
        <p:nvSpPr>
          <p:cNvPr id="24" name="Text 22"/>
          <p:cNvSpPr/>
          <p:nvPr/>
        </p:nvSpPr>
        <p:spPr>
          <a:xfrm>
            <a:off x="5074920" y="205740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L'expertise a un coût et des délais</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parfois hors de portée</a:t>
            </a:r>
            <a:endParaRPr lang="en-US" sz="1000" dirty="0"/>
          </a:p>
        </p:txBody>
      </p:sp>
      <p:sp>
        <p:nvSpPr>
          <p:cNvPr id="25" name="Text 23"/>
          <p:cNvSpPr/>
          <p:nvPr/>
        </p:nvSpPr>
        <p:spPr>
          <a:xfrm>
            <a:off x="4846320" y="2468880"/>
            <a:ext cx="228600" cy="365760"/>
          </a:xfrm>
          <a:prstGeom prst="rect">
            <a:avLst/>
          </a:prstGeom>
          <a:noFill/>
          <a:ln/>
        </p:spPr>
        <p:txBody>
          <a:bodyPr wrap="square" rtlCol="0" anchor="ctr"/>
          <a:lstStyle/>
          <a:p>
            <a:pPr marL="0" indent="0">
              <a:buNone/>
            </a:pPr>
            <a:r>
              <a:rPr lang="en-US" sz="1000" b="1" dirty="0">
                <a:solidFill>
                  <a:srgbClr val="8B3A3A"/>
                </a:solidFill>
                <a:latin typeface="Calibri" pitchFamily="34" charset="0"/>
                <a:ea typeface="Calibri" pitchFamily="34" charset="-122"/>
                <a:cs typeface="Calibri" pitchFamily="34" charset="-120"/>
              </a:rPr>
              <a:t>—</a:t>
            </a:r>
            <a:endParaRPr lang="en-US" sz="1000" dirty="0"/>
          </a:p>
        </p:txBody>
      </p:sp>
      <p:sp>
        <p:nvSpPr>
          <p:cNvPr id="26" name="Text 24"/>
          <p:cNvSpPr/>
          <p:nvPr/>
        </p:nvSpPr>
        <p:spPr>
          <a:xfrm>
            <a:off x="5074920" y="2468880"/>
            <a:ext cx="3337560" cy="384048"/>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La détection dépend de la qualité initiale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et de la compression du fichier</a:t>
            </a:r>
            <a:endParaRPr lang="en-US" sz="1000" dirty="0"/>
          </a:p>
        </p:txBody>
      </p:sp>
      <p:sp>
        <p:nvSpPr>
          <p:cNvPr id="27" name="Shape 25"/>
          <p:cNvSpPr/>
          <p:nvPr/>
        </p:nvSpPr>
        <p:spPr>
          <a:xfrm>
            <a:off x="548640" y="2971800"/>
            <a:ext cx="8046720" cy="141732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28" name="Shape 26"/>
          <p:cNvSpPr/>
          <p:nvPr/>
        </p:nvSpPr>
        <p:spPr>
          <a:xfrm>
            <a:off x="548640" y="2971800"/>
            <a:ext cx="8046720" cy="365760"/>
          </a:xfrm>
          <a:prstGeom prst="rect">
            <a:avLst/>
          </a:prstGeom>
          <a:solidFill>
            <a:srgbClr val="1B2A4A"/>
          </a:solidFill>
          <a:ln/>
        </p:spPr>
        <p:txBody>
          <a:bodyPr/>
          <a:lstStyle/>
          <a:p>
            <a:endParaRPr lang="fr-FR"/>
          </a:p>
        </p:txBody>
      </p:sp>
      <p:sp>
        <p:nvSpPr>
          <p:cNvPr id="29" name="Text 27"/>
          <p:cNvSpPr/>
          <p:nvPr/>
        </p:nvSpPr>
        <p:spPr>
          <a:xfrm>
            <a:off x="685800" y="2971800"/>
            <a:ext cx="7772400" cy="365760"/>
          </a:xfrm>
          <a:prstGeom prst="rect">
            <a:avLst/>
          </a:prstGeom>
          <a:noFill/>
          <a:ln/>
        </p:spPr>
        <p:txBody>
          <a:bodyPr wrap="square" rtlCol="0" anchor="ctr"/>
          <a:lstStyle/>
          <a:p>
            <a:pPr marL="0" indent="0">
              <a:buNone/>
            </a:pPr>
            <a:r>
              <a:rPr lang="en-US" sz="1000" b="1" dirty="0">
                <a:solidFill>
                  <a:srgbClr val="C8A44E"/>
                </a:solidFill>
                <a:latin typeface="Calibri" pitchFamily="34" charset="0"/>
                <a:ea typeface="Calibri" pitchFamily="34" charset="-122"/>
                <a:cs typeface="Calibri" pitchFamily="34" charset="-120"/>
              </a:rPr>
              <a:t>LE PROBLÈME DE LA « BOÎTE NOIRE » — Carbonell et al. 2026</a:t>
            </a:r>
            <a:endParaRPr lang="en-US" sz="1000" dirty="0"/>
          </a:p>
        </p:txBody>
      </p:sp>
      <p:sp>
        <p:nvSpPr>
          <p:cNvPr id="30" name="Text 28"/>
          <p:cNvSpPr/>
          <p:nvPr/>
        </p:nvSpPr>
        <p:spPr>
          <a:xfrm>
            <a:off x="731520" y="3429000"/>
            <a:ext cx="7680960" cy="868680"/>
          </a:xfrm>
          <a:prstGeom prst="rect">
            <a:avLst/>
          </a:prstGeom>
          <a:noFill/>
          <a:ln/>
        </p:spPr>
        <p:txBody>
          <a:bodyPr wrap="square" rtlCol="0" anchor="ctr"/>
          <a:lstStyle/>
          <a:p>
            <a:pPr marL="0" indent="0">
              <a:buNone/>
            </a:pPr>
            <a:r>
              <a:rPr lang="en-US" sz="1100" dirty="0">
                <a:solidFill>
                  <a:srgbClr val="4A4A4A"/>
                </a:solidFill>
                <a:latin typeface="Calibri" pitchFamily="34" charset="0"/>
                <a:ea typeface="Calibri" pitchFamily="34" charset="-122"/>
                <a:cs typeface="Calibri" pitchFamily="34" charset="-120"/>
              </a:rPr>
              <a:t>Même si le résultat d'un algorithme est exact, l'impossibilité d'en expliquer le raisonnement crée un </a:t>
            </a:r>
            <a:r>
              <a:rPr lang="en-US" sz="1100" b="1" dirty="0">
                <a:solidFill>
                  <a:srgbClr val="1B2A4A"/>
                </a:solidFill>
                <a:latin typeface="Calibri" pitchFamily="34" charset="0"/>
                <a:ea typeface="Calibri" pitchFamily="34" charset="-122"/>
                <a:cs typeface="Calibri" pitchFamily="34" charset="-120"/>
              </a:rPr>
              <a:t>déficit d'intelligibilité judiciaire</a:t>
            </a:r>
            <a:r>
              <a:rPr lang="en-US" sz="1100" dirty="0">
                <a:solidFill>
                  <a:srgbClr val="4A4A4A"/>
                </a:solidFill>
                <a:latin typeface="Calibri" pitchFamily="34" charset="0"/>
                <a:ea typeface="Calibri" pitchFamily="34" charset="-122"/>
                <a:cs typeface="Calibri" pitchFamily="34" charset="-120"/>
              </a:rPr>
              <a:t>. Le juge ne peut pas exercer son contrôle si le processus est opaque. C'est précisément ce qui a conduit à l'exclusion de la preuve dans </a:t>
            </a:r>
            <a:r>
              <a:rPr lang="en-US" sz="1100" b="1" dirty="0">
                <a:solidFill>
                  <a:srgbClr val="8B3A3A"/>
                </a:solidFill>
                <a:latin typeface="Calibri" pitchFamily="34" charset="0"/>
                <a:ea typeface="Calibri" pitchFamily="34" charset="-122"/>
                <a:cs typeface="Calibri" pitchFamily="34" charset="-120"/>
              </a:rPr>
              <a:t>Puloka (2024)</a:t>
            </a:r>
            <a:r>
              <a:rPr lang="en-US" sz="1100" dirty="0">
                <a:solidFill>
                  <a:srgbClr val="4A4A4A"/>
                </a:solidFill>
                <a:latin typeface="Calibri" pitchFamily="34" charset="0"/>
                <a:ea typeface="Calibri" pitchFamily="34" charset="-122"/>
                <a:cs typeface="Calibri" pitchFamily="34" charset="-120"/>
              </a:rPr>
              <a:t> : la vidéo améliorée par IA était peut-être fidèle — mais personne ne pouvait l'expliquer.</a:t>
            </a:r>
            <a:endParaRPr lang="en-US" sz="1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4">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rPr>
              <a:t>IA et pratique judiciaire : la preuve numérique  |  CFJ Sénégal — 14 avril 2026</a:t>
            </a:r>
          </a:p>
        </p:txBody>
      </p:sp>
      <p:sp>
        <p:nvSpPr>
          <p:cNvPr id="4" name="Text 2"/>
          <p:cNvSpPr/>
          <p:nvPr/>
        </p:nvSpPr>
        <p:spPr>
          <a:xfrm>
            <a:off x="548640" y="274320"/>
            <a:ext cx="7680960" cy="274320"/>
          </a:xfrm>
          <a:prstGeom prst="rect">
            <a:avLst/>
          </a:prstGeom>
          <a:noFill/>
          <a:ln/>
        </p:spPr>
        <p:txBody>
          <a:bodyPr wrap="square" rtlCol="0" anchor="ctr"/>
          <a:lstStyle/>
          <a:p>
            <a:pPr marL="0" indent="0">
              <a:buNone/>
            </a:pPr>
            <a:r>
              <a:rPr lang="fr-FR" sz="1000" b="1" kern="0" spc="200" dirty="0">
                <a:solidFill>
                  <a:srgbClr val="C8A44E"/>
                </a:solidFill>
                <a:latin typeface="Calibri" pitchFamily="34" charset="0"/>
              </a:rPr>
              <a:t>CE QUE L’IA CHANGE — PRATIQUE JUDICIAIRE INTERNATIONALE</a:t>
            </a:r>
          </a:p>
        </p:txBody>
      </p:sp>
      <p:sp>
        <p:nvSpPr>
          <p:cNvPr id="5" name="Text 3"/>
          <p:cNvSpPr/>
          <p:nvPr/>
        </p:nvSpPr>
        <p:spPr>
          <a:xfrm>
            <a:off x="548640" y="548640"/>
            <a:ext cx="8046720" cy="548640"/>
          </a:xfrm>
          <a:prstGeom prst="rect">
            <a:avLst/>
          </a:prstGeom>
          <a:noFill/>
          <a:ln/>
        </p:spPr>
        <p:txBody>
          <a:bodyPr wrap="square" rtlCol="0" anchor="t"/>
          <a:lstStyle/>
          <a:p>
            <a:pPr marL="0" indent="0">
              <a:buNone/>
            </a:pPr>
            <a:r>
              <a:rPr lang="fr-FR" sz="1800" b="1" dirty="0">
                <a:solidFill>
                  <a:srgbClr val="1B2A4A"/>
                </a:solidFill>
                <a:latin typeface="Georgia" pitchFamily="34" charset="0"/>
              </a:rPr>
              <a:t>Des outils pratiques pour les juges : les bench cards</a:t>
            </a:r>
          </a:p>
          <a:p>
            <a:pPr marL="0" indent="0">
              <a:buNone/>
            </a:pPr>
            <a:r>
              <a:rPr lang="fr-FR" sz="950" i="1" dirty="0">
                <a:solidFill>
                  <a:srgbClr val="3D5A80"/>
                </a:solidFill>
                <a:latin typeface="Calibri" pitchFamily="34" charset="0"/>
              </a:rPr>
              <a:t>AI Policy Consortium — National Center for State Courts (NCSC) &amp; Thomson Reuters, 2025</a:t>
            </a:r>
          </a:p>
        </p:txBody>
      </p:sp>
      <p:sp>
        <p:nvSpPr>
          <p:cNvPr id="6" name="Shape 4"/>
          <p:cNvSpPr/>
          <p:nvPr/>
        </p:nvSpPr>
        <p:spPr>
          <a:xfrm>
            <a:off x="548640" y="1280160"/>
            <a:ext cx="3886200" cy="18288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1280160"/>
            <a:ext cx="54864" cy="1828800"/>
          </a:xfrm>
          <a:prstGeom prst="rect">
            <a:avLst/>
          </a:prstGeom>
          <a:solidFill>
            <a:srgbClr val="C8A44E"/>
          </a:solidFill>
          <a:ln/>
        </p:spPr>
        <p:txBody>
          <a:bodyPr/>
          <a:lstStyle/>
          <a:p>
            <a:endParaRPr lang="fr-FR"/>
          </a:p>
        </p:txBody>
      </p:sp>
      <p:sp>
        <p:nvSpPr>
          <p:cNvPr id="8" name="Text 6"/>
          <p:cNvSpPr/>
          <p:nvPr/>
        </p:nvSpPr>
        <p:spPr>
          <a:xfrm>
            <a:off x="685800" y="1325880"/>
            <a:ext cx="3657600" cy="274320"/>
          </a:xfrm>
          <a:prstGeom prst="rect">
            <a:avLst/>
          </a:prstGeom>
          <a:noFill/>
          <a:ln/>
        </p:spPr>
        <p:txBody>
          <a:bodyPr wrap="square" rtlCol="0" anchor="ctr"/>
          <a:lstStyle/>
          <a:p>
            <a:pPr marL="0" indent="0">
              <a:buNone/>
            </a:pPr>
            <a:r>
              <a:rPr lang="fr-FR" sz="1000" b="1" dirty="0">
                <a:solidFill>
                  <a:srgbClr val="C8A44E"/>
                </a:solidFill>
                <a:latin typeface="Calibri" pitchFamily="34" charset="0"/>
              </a:rPr>
              <a:t>PREUVE IA DÉCLARÉE</a:t>
            </a:r>
          </a:p>
        </p:txBody>
      </p:sp>
      <p:sp>
        <p:nvSpPr>
          <p:cNvPr id="9" name="Text 7"/>
          <p:cNvSpPr/>
          <p:nvPr/>
        </p:nvSpPr>
        <p:spPr>
          <a:xfrm>
            <a:off x="685800" y="1600200"/>
            <a:ext cx="3566160" cy="1417200"/>
          </a:xfrm>
          <a:prstGeom prst="rect">
            <a:avLst/>
          </a:prstGeom>
          <a:noFill/>
          <a:ln/>
        </p:spPr>
        <p:txBody>
          <a:bodyPr wrap="square" rtlCol="0" anchor="t"/>
          <a:lstStyle/>
          <a:p>
            <a:pPr marL="0" indent="0">
              <a:buNone/>
            </a:pPr>
            <a:r>
              <a:rPr lang="fr-FR" sz="1050" dirty="0">
                <a:solidFill>
                  <a:srgbClr val="4A4A4A"/>
                </a:solidFill>
                <a:latin typeface="Calibri" pitchFamily="34" charset="0"/>
              </a:rPr>
              <a:t>Présentée ouvertement comme créée ou modifiée par IA : vidéos de reconstitution d’accidents, outils d’analyse forensique, simulations.</a:t>
            </a:r>
          </a:p>
          <a:p>
            <a:pPr marL="0" indent="0">
              <a:buNone/>
            </a:pPr>
            <a:endParaRPr lang="fr-FR" sz="1050"/>
          </a:p>
          <a:p>
            <a:pPr marL="0" indent="0">
              <a:buNone/>
            </a:pPr>
            <a:r>
              <a:rPr lang="fr-FR" sz="1050" dirty="0">
                <a:solidFill>
                  <a:srgbClr val="4A4A4A"/>
                </a:solidFill>
                <a:latin typeface="Calibri" pitchFamily="34" charset="0"/>
              </a:rPr>
              <a:t>La transparence sur les origines permet au juge de l’évaluer en connaissance de cause.</a:t>
            </a:r>
          </a:p>
        </p:txBody>
      </p:sp>
      <p:sp>
        <p:nvSpPr>
          <p:cNvPr id="10" name="Shape 8"/>
          <p:cNvSpPr/>
          <p:nvPr/>
        </p:nvSpPr>
        <p:spPr>
          <a:xfrm>
            <a:off x="4709160" y="1280160"/>
            <a:ext cx="3886200" cy="1828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4709160" y="1280160"/>
            <a:ext cx="54864" cy="1828800"/>
          </a:xfrm>
          <a:prstGeom prst="rect">
            <a:avLst/>
          </a:prstGeom>
          <a:solidFill>
            <a:srgbClr val="C8A44E"/>
          </a:solidFill>
          <a:ln/>
        </p:spPr>
        <p:txBody>
          <a:bodyPr/>
          <a:lstStyle/>
          <a:p>
            <a:endParaRPr lang="fr-FR"/>
          </a:p>
        </p:txBody>
      </p:sp>
      <p:sp>
        <p:nvSpPr>
          <p:cNvPr id="12" name="Text 10"/>
          <p:cNvSpPr/>
          <p:nvPr/>
        </p:nvSpPr>
        <p:spPr>
          <a:xfrm>
            <a:off x="4846320" y="1325880"/>
            <a:ext cx="3657600" cy="274320"/>
          </a:xfrm>
          <a:prstGeom prst="rect">
            <a:avLst/>
          </a:prstGeom>
          <a:noFill/>
          <a:ln/>
        </p:spPr>
        <p:txBody>
          <a:bodyPr wrap="square" rtlCol="0" anchor="ctr"/>
          <a:lstStyle/>
          <a:p>
            <a:pPr marL="0" indent="0">
              <a:buNone/>
            </a:pPr>
            <a:r>
              <a:rPr lang="fr-FR" sz="1000" b="1" dirty="0">
                <a:solidFill>
                  <a:srgbClr val="C8A44E"/>
                </a:solidFill>
                <a:latin typeface="Calibri" pitchFamily="34" charset="0"/>
              </a:rPr>
              <a:t>PREUVE IA NON DÉCLARÉE</a:t>
            </a:r>
          </a:p>
        </p:txBody>
      </p:sp>
      <p:sp>
        <p:nvSpPr>
          <p:cNvPr id="13" name="Text 11"/>
          <p:cNvSpPr/>
          <p:nvPr/>
        </p:nvSpPr>
        <p:spPr>
          <a:xfrm>
            <a:off x="4846320" y="1600200"/>
            <a:ext cx="3566160" cy="1417200"/>
          </a:xfrm>
          <a:prstGeom prst="rect">
            <a:avLst/>
          </a:prstGeom>
          <a:noFill/>
          <a:ln/>
        </p:spPr>
        <p:txBody>
          <a:bodyPr wrap="square" rtlCol="0" anchor="t"/>
          <a:lstStyle/>
          <a:p>
            <a:pPr marL="0" indent="0">
              <a:buNone/>
            </a:pPr>
            <a:r>
              <a:rPr lang="fr-FR" sz="1050" dirty="0">
                <a:solidFill>
                  <a:srgbClr val="F8F6F0"/>
                </a:solidFill>
                <a:latin typeface="Calibri" pitchFamily="34" charset="0"/>
              </a:rPr>
              <a:t>Présentée comme authentique alors qu’elle est générée ou manipulée par IA : deepfakes vidéo, photos falsifiées, métadonnées altérées.</a:t>
            </a:r>
          </a:p>
          <a:p>
            <a:pPr marL="0" indent="0">
              <a:buNone/>
            </a:pPr>
            <a:endParaRPr lang="fr-FR" sz="1050"/>
          </a:p>
          <a:p>
            <a:pPr marL="0" indent="0">
              <a:buNone/>
            </a:pPr>
            <a:r>
              <a:rPr lang="fr-FR" sz="1050" dirty="0">
                <a:solidFill>
                  <a:srgbClr val="C8A44E"/>
                </a:solidFill>
                <a:latin typeface="Calibri" pitchFamily="34" charset="0"/>
              </a:rPr>
              <a:t>Le type le plus problématique : la détection et l’authentification sont particulièrement complexes en l’absence de déclaration.</a:t>
            </a:r>
          </a:p>
        </p:txBody>
      </p:sp>
      <p:sp>
        <p:nvSpPr>
          <p:cNvPr id="14" name="Shape 12"/>
          <p:cNvSpPr/>
          <p:nvPr/>
        </p:nvSpPr>
        <p:spPr>
          <a:xfrm>
            <a:off x="548640" y="3337560"/>
            <a:ext cx="8046720" cy="109728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5" name="Text 13"/>
          <p:cNvSpPr/>
          <p:nvPr/>
        </p:nvSpPr>
        <p:spPr>
          <a:xfrm>
            <a:off x="731520" y="3337560"/>
            <a:ext cx="7680960" cy="1097280"/>
          </a:xfrm>
          <a:prstGeom prst="rect">
            <a:avLst/>
          </a:prstGeom>
          <a:noFill/>
          <a:ln/>
        </p:spPr>
        <p:txBody>
          <a:bodyPr wrap="square" rtlCol="0" anchor="ctr"/>
          <a:lstStyle/>
          <a:p>
            <a:pPr marL="0" indent="0" algn="ctr">
              <a:buNone/>
            </a:pPr>
            <a:r>
              <a:rPr lang="fr-FR" sz="1100" dirty="0">
                <a:solidFill>
                  <a:srgbClr val="FFFFFF"/>
                </a:solidFill>
                <a:latin typeface="Calibri" pitchFamily="34" charset="0"/>
              </a:rPr>
              <a:t>Les bench cards fournissent aux juges des questions structurées sur la source, la chaîne de conservation et les altérations possibles — pour une décision éclairée face à une preuve potentiellement générée par IA.</a:t>
            </a:r>
          </a:p>
          <a:p>
            <a:pPr marL="0" indent="0" algn="ctr">
              <a:buNone/>
            </a:pPr>
            <a:r>
              <a:rPr lang="fr-FR" sz="850" i="1" dirty="0">
                <a:solidFill>
                  <a:srgbClr val="C8A44E"/>
                </a:solidFill>
                <a:latin typeface="Calibri" pitchFamily="34" charset="0"/>
              </a:rPr>
              <a:t>Source : AI Policy Consortium — NCSC &amp; Thomson Reuters (2025) — ncsc.org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9b">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Cas concret — L'enregistrement audio “amélioré” par IA</a:t>
            </a:r>
            <a:endParaRPr lang="en-US" sz="1800" dirty="0"/>
          </a:p>
        </p:txBody>
      </p:sp>
      <p:sp>
        <p:nvSpPr>
          <p:cNvPr id="5" name="Shape 3"/>
          <p:cNvSpPr/>
          <p:nvPr/>
        </p:nvSpPr>
        <p:spPr>
          <a:xfrm>
            <a:off x="54864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280160"/>
          </a:xfrm>
          <a:prstGeom prst="rect">
            <a:avLst/>
          </a:prstGeom>
          <a:solidFill>
            <a:srgbClr val="C8A44E"/>
          </a:solidFill>
          <a:ln/>
        </p:spPr>
        <p:txBody>
          <a:bodyPr/>
          <a:lstStyle/>
          <a:p>
            <a:endParaRPr lang="fr-FR"/>
          </a:p>
        </p:txBody>
      </p:sp>
      <p:sp>
        <p:nvSpPr>
          <p:cNvPr id="7" name="Text 5"/>
          <p:cNvSpPr/>
          <p:nvPr/>
        </p:nvSpPr>
        <p:spPr>
          <a:xfrm>
            <a:off x="777240" y="822960"/>
            <a:ext cx="18288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LES FAITS</a:t>
            </a:r>
            <a:endParaRPr lang="en-US" sz="900" dirty="0"/>
          </a:p>
        </p:txBody>
      </p:sp>
      <p:sp>
        <p:nvSpPr>
          <p:cNvPr id="8" name="Text 6"/>
          <p:cNvSpPr/>
          <p:nvPr/>
        </p:nvSpPr>
        <p:spPr>
          <a:xfrm>
            <a:off x="77724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Dans une affaire de corruption, la partie civile produit un enregistrement audio censé prouver un pacte de corruption. L'enregistrement original était de mauvaise qualité. La partie l'a “amélioré” via un outil IA (réduction de bruit, amplification vocale) avant de le produire. La défense conteste la fiabilité du procédé.</a:t>
            </a:r>
            <a:endParaRPr lang="en-US" sz="1050" dirty="0"/>
          </a:p>
        </p:txBody>
      </p:sp>
      <p:sp>
        <p:nvSpPr>
          <p:cNvPr id="9" name="Shape 7"/>
          <p:cNvSpPr/>
          <p:nvPr/>
        </p:nvSpPr>
        <p:spPr>
          <a:xfrm>
            <a:off x="470916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0" name="Shape 8"/>
          <p:cNvSpPr/>
          <p:nvPr/>
        </p:nvSpPr>
        <p:spPr>
          <a:xfrm>
            <a:off x="4709160" y="777240"/>
            <a:ext cx="54864" cy="1280160"/>
          </a:xfrm>
          <a:prstGeom prst="rect">
            <a:avLst/>
          </a:prstGeom>
          <a:solidFill>
            <a:srgbClr val="C8A44E"/>
          </a:solidFill>
          <a:ln/>
        </p:spPr>
        <p:txBody>
          <a:bodyPr/>
          <a:lstStyle/>
          <a:p>
            <a:endParaRPr lang="fr-FR"/>
          </a:p>
        </p:txBody>
      </p:sp>
      <p:sp>
        <p:nvSpPr>
          <p:cNvPr id="11" name="Text 9"/>
          <p:cNvSpPr/>
          <p:nvPr/>
        </p:nvSpPr>
        <p:spPr>
          <a:xfrm>
            <a:off x="4937760" y="822960"/>
            <a:ext cx="27432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LA DIFFICULTÉ JURIDIQUE</a:t>
            </a:r>
            <a:endParaRPr lang="en-US" sz="900" dirty="0"/>
          </a:p>
        </p:txBody>
      </p:sp>
      <p:sp>
        <p:nvSpPr>
          <p:cNvPr id="12" name="Text 10"/>
          <p:cNvSpPr/>
          <p:nvPr/>
        </p:nvSpPr>
        <p:spPr>
          <a:xfrm>
            <a:off x="493776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C'est une PREUVE GÉNÉRÉE. L'IA a transformé le signal audio original — elle ne l'a pas seulement restitué. Le résultat peut être plus audible, mais est-il toujours fidèle ? Le processus de traitement algorithmique a-t-il altéré, amplifié ou supprimé certains éléments sonores ?</a:t>
            </a:r>
            <a:endParaRPr lang="en-US" sz="1050" dirty="0"/>
          </a:p>
        </p:txBody>
      </p:sp>
      <p:sp>
        <p:nvSpPr>
          <p:cNvPr id="13" name="Shape 11"/>
          <p:cNvSpPr/>
          <p:nvPr/>
        </p:nvSpPr>
        <p:spPr>
          <a:xfrm>
            <a:off x="548640" y="2240280"/>
            <a:ext cx="3886200" cy="13716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548640" y="2240280"/>
            <a:ext cx="3886200" cy="320040"/>
          </a:xfrm>
          <a:prstGeom prst="rect">
            <a:avLst/>
          </a:prstGeom>
          <a:solidFill>
            <a:srgbClr val="1B2A4A"/>
          </a:solidFill>
          <a:ln/>
        </p:spPr>
        <p:txBody>
          <a:bodyPr/>
          <a:lstStyle/>
          <a:p>
            <a:endParaRPr lang="fr-FR"/>
          </a:p>
        </p:txBody>
      </p:sp>
      <p:sp>
        <p:nvSpPr>
          <p:cNvPr id="15" name="Text 13"/>
          <p:cNvSpPr/>
          <p:nvPr/>
        </p:nvSpPr>
        <p:spPr>
          <a:xfrm>
            <a:off x="685800" y="2240280"/>
            <a:ext cx="3657600" cy="32004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CE QUE LE JUGE POURRAIT SE DEMANDER</a:t>
            </a:r>
            <a:endParaRPr lang="en-US" sz="900" dirty="0"/>
          </a:p>
        </p:txBody>
      </p:sp>
      <p:sp>
        <p:nvSpPr>
          <p:cNvPr id="16" name="Text 14"/>
          <p:cNvSpPr/>
          <p:nvPr/>
        </p:nvSpPr>
        <p:spPr>
          <a:xfrm>
            <a:off x="685800" y="2707539"/>
            <a:ext cx="3566160" cy="91440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 Quel outil a été utilisé pour le </a:t>
            </a:r>
            <a:r>
              <a:rPr lang="en-US" sz="1000" dirty="0" err="1">
                <a:solidFill>
                  <a:srgbClr val="4A4A4A"/>
                </a:solidFill>
                <a:latin typeface="Calibri" pitchFamily="34" charset="0"/>
                <a:ea typeface="Calibri" pitchFamily="34" charset="-122"/>
                <a:cs typeface="Calibri" pitchFamily="34" charset="-120"/>
              </a:rPr>
              <a:t>traitement</a:t>
            </a:r>
            <a:r>
              <a:rPr lang="en-US" sz="1000" dirty="0">
                <a:solidFill>
                  <a:srgbClr val="4A4A4A"/>
                </a:solidFill>
                <a:latin typeface="Calibri" pitchFamily="34" charset="0"/>
                <a:ea typeface="Calibri" pitchFamily="34" charset="-122"/>
                <a:cs typeface="Calibri" pitchFamily="34" charset="-120"/>
              </a:rPr>
              <a:t>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L'enregistrement original a-t-il été </a:t>
            </a:r>
            <a:r>
              <a:rPr lang="en-US" sz="1000" dirty="0" err="1">
                <a:solidFill>
                  <a:srgbClr val="4A4A4A"/>
                </a:solidFill>
                <a:latin typeface="Calibri" pitchFamily="34" charset="0"/>
                <a:ea typeface="Calibri" pitchFamily="34" charset="-122"/>
                <a:cs typeface="Calibri" pitchFamily="34" charset="-120"/>
              </a:rPr>
              <a:t>conservé</a:t>
            </a:r>
            <a:r>
              <a:rPr lang="en-US" sz="1000" dirty="0">
                <a:solidFill>
                  <a:srgbClr val="4A4A4A"/>
                </a:solidFill>
                <a:latin typeface="Calibri" pitchFamily="34" charset="0"/>
                <a:ea typeface="Calibri" pitchFamily="34" charset="-122"/>
                <a:cs typeface="Calibri" pitchFamily="34" charset="-120"/>
              </a:rPr>
              <a:t>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Le processus de traitement est-il documenté et reproductible?</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Un expert peut-il analyser l'original et le traité côte à côte ?</a:t>
            </a:r>
            <a:endParaRPr lang="en-US" sz="1000" dirty="0"/>
          </a:p>
        </p:txBody>
      </p:sp>
      <p:sp>
        <p:nvSpPr>
          <p:cNvPr id="17" name="Shape 15"/>
          <p:cNvSpPr/>
          <p:nvPr/>
        </p:nvSpPr>
        <p:spPr>
          <a:xfrm>
            <a:off x="4709160" y="2240280"/>
            <a:ext cx="3886200" cy="137160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18" name="Shape 16"/>
          <p:cNvSpPr/>
          <p:nvPr/>
        </p:nvSpPr>
        <p:spPr>
          <a:xfrm>
            <a:off x="4709160" y="2240280"/>
            <a:ext cx="3886200" cy="320040"/>
          </a:xfrm>
          <a:prstGeom prst="rect">
            <a:avLst/>
          </a:prstGeom>
          <a:solidFill>
            <a:srgbClr val="C8A44E"/>
          </a:solidFill>
          <a:ln/>
        </p:spPr>
        <p:txBody>
          <a:bodyPr/>
          <a:lstStyle/>
          <a:p>
            <a:endParaRPr lang="fr-FR"/>
          </a:p>
        </p:txBody>
      </p:sp>
      <p:sp>
        <p:nvSpPr>
          <p:cNvPr id="19" name="Text 17"/>
          <p:cNvSpPr/>
          <p:nvPr/>
        </p:nvSpPr>
        <p:spPr>
          <a:xfrm>
            <a:off x="4846320" y="2240280"/>
            <a:ext cx="3657600" cy="320040"/>
          </a:xfrm>
          <a:prstGeom prst="rect">
            <a:avLst/>
          </a:prstGeom>
          <a:noFill/>
          <a:ln/>
        </p:spPr>
        <p:txBody>
          <a:bodyPr wrap="square" rtlCol="0" anchor="ctr"/>
          <a:lstStyle/>
          <a:p>
            <a:pPr marL="0" indent="0">
              <a:buNone/>
            </a:pPr>
            <a:r>
              <a:rPr lang="en-US" sz="900" b="1" dirty="0">
                <a:solidFill>
                  <a:srgbClr val="1B2A4A"/>
                </a:solidFill>
                <a:latin typeface="Calibri" pitchFamily="34" charset="0"/>
                <a:ea typeface="Calibri" pitchFamily="34" charset="-122"/>
                <a:cs typeface="Calibri" pitchFamily="34" charset="-120"/>
              </a:rPr>
              <a:t>LA LEÇON — NUANCÉE</a:t>
            </a:r>
            <a:endParaRPr lang="en-US" sz="900" dirty="0"/>
          </a:p>
        </p:txBody>
      </p:sp>
      <p:sp>
        <p:nvSpPr>
          <p:cNvPr id="20" name="Text 18"/>
          <p:cNvSpPr/>
          <p:nvPr/>
        </p:nvSpPr>
        <p:spPr>
          <a:xfrm>
            <a:off x="4846320" y="2606040"/>
            <a:ext cx="3566160" cy="91440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L'enregistrement “amélioré” est une preuve générée : c'est le critère d'intelligibilité qui s'applique en premier. Si le prestataire ne peut documenter son algorithme, si l'original n'est plus accessible, si aucun expert ne peut reproduire le traitement — la valeur probante est sérieusement compromise, quelle que soit la qualité sonore obtenue.</a:t>
            </a:r>
            <a:endParaRPr lang="en-US" sz="1050" dirty="0"/>
          </a:p>
        </p:txBody>
      </p:sp>
      <p:sp>
        <p:nvSpPr>
          <p:cNvPr id="21" name="Shape 19"/>
          <p:cNvSpPr/>
          <p:nvPr/>
        </p:nvSpPr>
        <p:spPr>
          <a:xfrm>
            <a:off x="548640" y="3794760"/>
            <a:ext cx="8046720" cy="685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2" name="Text 20"/>
          <p:cNvSpPr/>
          <p:nvPr/>
        </p:nvSpPr>
        <p:spPr>
          <a:xfrm>
            <a:off x="731520" y="3794760"/>
            <a:ext cx="7680960" cy="68580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C'est une preuve générée : le critère déterminant n'est pas l'authenticité de l'original, mais l'intelligibilité du processus de transformation algorithmique. Cf. State of Washington v. Puloka (2024).</a:t>
            </a:r>
            <a:endParaRPr lang="en-US" sz="1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4">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Cas concret n° 2 — L'enregistrement audio litigieux</a:t>
            </a:r>
            <a:endParaRPr lang="en-US" sz="1800" dirty="0"/>
          </a:p>
        </p:txBody>
      </p:sp>
      <p:sp>
        <p:nvSpPr>
          <p:cNvPr id="5" name="Shape 3"/>
          <p:cNvSpPr/>
          <p:nvPr/>
        </p:nvSpPr>
        <p:spPr>
          <a:xfrm>
            <a:off x="54864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280160"/>
          </a:xfrm>
          <a:prstGeom prst="rect">
            <a:avLst/>
          </a:prstGeom>
          <a:solidFill>
            <a:srgbClr val="C8A44E"/>
          </a:solidFill>
          <a:ln/>
        </p:spPr>
        <p:txBody>
          <a:bodyPr/>
          <a:lstStyle/>
          <a:p>
            <a:endParaRPr lang="fr-FR"/>
          </a:p>
        </p:txBody>
      </p:sp>
      <p:sp>
        <p:nvSpPr>
          <p:cNvPr id="7" name="Text 5"/>
          <p:cNvSpPr/>
          <p:nvPr/>
        </p:nvSpPr>
        <p:spPr>
          <a:xfrm>
            <a:off x="777240" y="822960"/>
            <a:ext cx="18288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LES FAITS</a:t>
            </a:r>
            <a:endParaRPr lang="en-US" sz="900" dirty="0"/>
          </a:p>
        </p:txBody>
      </p:sp>
      <p:sp>
        <p:nvSpPr>
          <p:cNvPr id="8" name="Text 6"/>
          <p:cNvSpPr/>
          <p:nvPr/>
        </p:nvSpPr>
        <p:spPr>
          <a:xfrm>
            <a:off x="77724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Dans un litige civil, une partie produit un enregistrement audio d'une conversation où l'adversaire reconnaît une dette. L'enregistrement a été réalisé à l'insu de l'interlocuteur.</a:t>
            </a:r>
            <a:endParaRPr lang="en-US" sz="1050" dirty="0"/>
          </a:p>
        </p:txBody>
      </p:sp>
      <p:sp>
        <p:nvSpPr>
          <p:cNvPr id="9" name="Shape 7"/>
          <p:cNvSpPr/>
          <p:nvPr/>
        </p:nvSpPr>
        <p:spPr>
          <a:xfrm>
            <a:off x="470916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0" name="Shape 8"/>
          <p:cNvSpPr/>
          <p:nvPr/>
        </p:nvSpPr>
        <p:spPr>
          <a:xfrm>
            <a:off x="4709160" y="777240"/>
            <a:ext cx="54864" cy="1280160"/>
          </a:xfrm>
          <a:prstGeom prst="rect">
            <a:avLst/>
          </a:prstGeom>
          <a:solidFill>
            <a:srgbClr val="C8A44E"/>
          </a:solidFill>
          <a:ln/>
        </p:spPr>
        <p:txBody>
          <a:bodyPr/>
          <a:lstStyle/>
          <a:p>
            <a:endParaRPr lang="fr-FR"/>
          </a:p>
        </p:txBody>
      </p:sp>
      <p:sp>
        <p:nvSpPr>
          <p:cNvPr id="11" name="Text 9"/>
          <p:cNvSpPr/>
          <p:nvPr/>
        </p:nvSpPr>
        <p:spPr>
          <a:xfrm>
            <a:off x="4937760" y="822960"/>
            <a:ext cx="27432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LA DOUBLE DIFFICULTÉ</a:t>
            </a:r>
            <a:endParaRPr lang="en-US" sz="900" dirty="0"/>
          </a:p>
        </p:txBody>
      </p:sp>
      <p:sp>
        <p:nvSpPr>
          <p:cNvPr id="12" name="Text 10"/>
          <p:cNvSpPr/>
          <p:nvPr/>
        </p:nvSpPr>
        <p:spPr>
          <a:xfrm>
            <a:off x="493776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Deux questions se posent simultanément : la loyauté de l'obtention (enregistrement clandestin — art. 363 bis CP) et l'authenticité de la voix (risque de clonage vocal par IA).</a:t>
            </a:r>
            <a:endParaRPr lang="en-US" sz="1050" dirty="0"/>
          </a:p>
        </p:txBody>
      </p:sp>
      <p:sp>
        <p:nvSpPr>
          <p:cNvPr id="13" name="Shape 11"/>
          <p:cNvSpPr/>
          <p:nvPr/>
        </p:nvSpPr>
        <p:spPr>
          <a:xfrm>
            <a:off x="548640" y="2240280"/>
            <a:ext cx="3886200" cy="13716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548640" y="2240280"/>
            <a:ext cx="3886200" cy="320040"/>
          </a:xfrm>
          <a:prstGeom prst="rect">
            <a:avLst/>
          </a:prstGeom>
          <a:solidFill>
            <a:srgbClr val="1B2A4A"/>
          </a:solidFill>
          <a:ln/>
        </p:spPr>
        <p:txBody>
          <a:bodyPr/>
          <a:lstStyle/>
          <a:p>
            <a:endParaRPr lang="fr-FR"/>
          </a:p>
        </p:txBody>
      </p:sp>
      <p:sp>
        <p:nvSpPr>
          <p:cNvPr id="15" name="Text 13"/>
          <p:cNvSpPr/>
          <p:nvPr/>
        </p:nvSpPr>
        <p:spPr>
          <a:xfrm>
            <a:off x="685800" y="2240280"/>
            <a:ext cx="3657600" cy="32004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CE QUE LE JUGE POURRAIT SE DEMANDER</a:t>
            </a:r>
            <a:endParaRPr lang="en-US" sz="900" dirty="0"/>
          </a:p>
        </p:txBody>
      </p:sp>
      <p:sp>
        <p:nvSpPr>
          <p:cNvPr id="16" name="Text 14"/>
          <p:cNvSpPr/>
          <p:nvPr/>
        </p:nvSpPr>
        <p:spPr>
          <a:xfrm>
            <a:off x="685800" y="2606040"/>
            <a:ext cx="3566160" cy="91440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 L'enregistrement a-t-il été obtenu loyalement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La voix est-elle authentique ou clonée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Un expert peut-il analyser le fichier source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D'autres éléments corroborent-ils le contenu ?</a:t>
            </a:r>
            <a:endParaRPr lang="en-US" sz="1000" dirty="0"/>
          </a:p>
        </p:txBody>
      </p:sp>
      <p:sp>
        <p:nvSpPr>
          <p:cNvPr id="17" name="Shape 15"/>
          <p:cNvSpPr/>
          <p:nvPr/>
        </p:nvSpPr>
        <p:spPr>
          <a:xfrm>
            <a:off x="4709160" y="2240280"/>
            <a:ext cx="3886200" cy="137160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18" name="Shape 16"/>
          <p:cNvSpPr/>
          <p:nvPr/>
        </p:nvSpPr>
        <p:spPr>
          <a:xfrm>
            <a:off x="4709160" y="2240280"/>
            <a:ext cx="3886200" cy="320040"/>
          </a:xfrm>
          <a:prstGeom prst="rect">
            <a:avLst/>
          </a:prstGeom>
          <a:solidFill>
            <a:srgbClr val="C8A44E"/>
          </a:solidFill>
          <a:ln/>
        </p:spPr>
        <p:txBody>
          <a:bodyPr/>
          <a:lstStyle/>
          <a:p>
            <a:endParaRPr lang="fr-FR"/>
          </a:p>
        </p:txBody>
      </p:sp>
      <p:sp>
        <p:nvSpPr>
          <p:cNvPr id="19" name="Text 17"/>
          <p:cNvSpPr/>
          <p:nvPr/>
        </p:nvSpPr>
        <p:spPr>
          <a:xfrm>
            <a:off x="4846320" y="2240280"/>
            <a:ext cx="3657600" cy="320040"/>
          </a:xfrm>
          <a:prstGeom prst="rect">
            <a:avLst/>
          </a:prstGeom>
          <a:noFill/>
          <a:ln/>
        </p:spPr>
        <p:txBody>
          <a:bodyPr wrap="square" rtlCol="0" anchor="ctr"/>
          <a:lstStyle/>
          <a:p>
            <a:pPr marL="0" indent="0">
              <a:buNone/>
            </a:pPr>
            <a:r>
              <a:rPr lang="en-US" sz="900" b="1" dirty="0">
                <a:solidFill>
                  <a:srgbClr val="1B2A4A"/>
                </a:solidFill>
                <a:latin typeface="Calibri" pitchFamily="34" charset="0"/>
                <a:ea typeface="Calibri" pitchFamily="34" charset="-122"/>
                <a:cs typeface="Calibri" pitchFamily="34" charset="-120"/>
              </a:rPr>
              <a:t>LA LEÇON — NUANCÉE</a:t>
            </a:r>
            <a:endParaRPr lang="en-US" sz="900" dirty="0"/>
          </a:p>
        </p:txBody>
      </p:sp>
      <p:sp>
        <p:nvSpPr>
          <p:cNvPr id="20" name="Text 18"/>
          <p:cNvSpPr/>
          <p:nvPr/>
        </p:nvSpPr>
        <p:spPr>
          <a:xfrm>
            <a:off x="4846320" y="2606040"/>
            <a:ext cx="3566160" cy="91440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L'enregistrement clandestin n'est pas nécessairement irrecevable en droit sénégalais — le juge apprécie la proportionnalité. Quant à l'authenticité vocale, si un doute sérieux est soulevé, une expertise doit être envisagée.</a:t>
            </a:r>
            <a:endParaRPr lang="en-US" sz="1050" dirty="0"/>
          </a:p>
        </p:txBody>
      </p:sp>
      <p:sp>
        <p:nvSpPr>
          <p:cNvPr id="21" name="Shape 19"/>
          <p:cNvSpPr/>
          <p:nvPr/>
        </p:nvSpPr>
        <p:spPr>
          <a:xfrm>
            <a:off x="548640" y="3794760"/>
            <a:ext cx="8046720" cy="685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2" name="Text 20"/>
          <p:cNvSpPr/>
          <p:nvPr/>
        </p:nvSpPr>
        <p:spPr>
          <a:xfrm>
            <a:off x="731520" y="3794760"/>
            <a:ext cx="7680960" cy="68580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L'IA ajoute une couche de complexité à un problème probatoire qui existait déjà — elle ne le crée pas.</a:t>
            </a:r>
            <a:endParaRPr lang="en-US" sz="1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9">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Cas concret n° 3 — La signature électronique contestée</a:t>
            </a:r>
            <a:endParaRPr lang="en-US" sz="1800" dirty="0"/>
          </a:p>
        </p:txBody>
      </p:sp>
      <p:sp>
        <p:nvSpPr>
          <p:cNvPr id="5" name="Shape 3"/>
          <p:cNvSpPr/>
          <p:nvPr/>
        </p:nvSpPr>
        <p:spPr>
          <a:xfrm>
            <a:off x="54864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280160"/>
          </a:xfrm>
          <a:prstGeom prst="rect">
            <a:avLst/>
          </a:prstGeom>
          <a:solidFill>
            <a:srgbClr val="C8A44E"/>
          </a:solidFill>
          <a:ln/>
        </p:spPr>
        <p:txBody>
          <a:bodyPr/>
          <a:lstStyle/>
          <a:p>
            <a:endParaRPr lang="fr-FR"/>
          </a:p>
        </p:txBody>
      </p:sp>
      <p:sp>
        <p:nvSpPr>
          <p:cNvPr id="7" name="Text 5"/>
          <p:cNvSpPr/>
          <p:nvPr/>
        </p:nvSpPr>
        <p:spPr>
          <a:xfrm>
            <a:off x="777240" y="822960"/>
            <a:ext cx="18288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LES FAITS</a:t>
            </a:r>
            <a:endParaRPr lang="en-US" sz="900" dirty="0"/>
          </a:p>
        </p:txBody>
      </p:sp>
      <p:sp>
        <p:nvSpPr>
          <p:cNvPr id="8" name="Text 6"/>
          <p:cNvSpPr/>
          <p:nvPr/>
        </p:nvSpPr>
        <p:spPr>
          <a:xfrm>
            <a:off x="77724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Une entreprise produit un contrat signé électroniquement via une plateforme en ligne. L'adversaire conteste : selon lui, le contrat a été signé à son insu ou modifié après signature.</a:t>
            </a:r>
            <a:endParaRPr lang="en-US" sz="1050" dirty="0"/>
          </a:p>
        </p:txBody>
      </p:sp>
      <p:sp>
        <p:nvSpPr>
          <p:cNvPr id="9" name="Shape 7"/>
          <p:cNvSpPr/>
          <p:nvPr/>
        </p:nvSpPr>
        <p:spPr>
          <a:xfrm>
            <a:off x="4709160" y="777240"/>
            <a:ext cx="3886200" cy="128016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0" name="Shape 8"/>
          <p:cNvSpPr/>
          <p:nvPr/>
        </p:nvSpPr>
        <p:spPr>
          <a:xfrm>
            <a:off x="4709160" y="777240"/>
            <a:ext cx="54864" cy="1280160"/>
          </a:xfrm>
          <a:prstGeom prst="rect">
            <a:avLst/>
          </a:prstGeom>
          <a:solidFill>
            <a:srgbClr val="C8A44E"/>
          </a:solidFill>
          <a:ln/>
        </p:spPr>
        <p:txBody>
          <a:bodyPr/>
          <a:lstStyle/>
          <a:p>
            <a:endParaRPr lang="fr-FR"/>
          </a:p>
        </p:txBody>
      </p:sp>
      <p:sp>
        <p:nvSpPr>
          <p:cNvPr id="11" name="Text 9"/>
          <p:cNvSpPr/>
          <p:nvPr/>
        </p:nvSpPr>
        <p:spPr>
          <a:xfrm>
            <a:off x="4937760" y="822960"/>
            <a:ext cx="2743200" cy="27432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LA DIFFICULTÉ JURIDIQUE</a:t>
            </a:r>
            <a:endParaRPr lang="en-US" sz="900" dirty="0"/>
          </a:p>
        </p:txBody>
      </p:sp>
      <p:sp>
        <p:nvSpPr>
          <p:cNvPr id="12" name="Text 10"/>
          <p:cNvSpPr/>
          <p:nvPr/>
        </p:nvSpPr>
        <p:spPr>
          <a:xfrm>
            <a:off x="4937760" y="1097280"/>
            <a:ext cx="3474720" cy="82296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Toutes les signatures électroniques n'offrent pas les mêmes garanties. Une signature simple (case à cocher) diffère fondamentalement d'une signature qualifiée avec certificat cryptographique (Loi 2008-08).</a:t>
            </a:r>
            <a:endParaRPr lang="en-US" sz="1050" dirty="0"/>
          </a:p>
        </p:txBody>
      </p:sp>
      <p:sp>
        <p:nvSpPr>
          <p:cNvPr id="13" name="Shape 11"/>
          <p:cNvSpPr/>
          <p:nvPr/>
        </p:nvSpPr>
        <p:spPr>
          <a:xfrm>
            <a:off x="548640" y="2240280"/>
            <a:ext cx="3886200" cy="13716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4" name="Shape 12"/>
          <p:cNvSpPr/>
          <p:nvPr/>
        </p:nvSpPr>
        <p:spPr>
          <a:xfrm>
            <a:off x="548640" y="2240280"/>
            <a:ext cx="3886200" cy="320040"/>
          </a:xfrm>
          <a:prstGeom prst="rect">
            <a:avLst/>
          </a:prstGeom>
          <a:solidFill>
            <a:srgbClr val="1B2A4A"/>
          </a:solidFill>
          <a:ln/>
        </p:spPr>
        <p:txBody>
          <a:bodyPr/>
          <a:lstStyle/>
          <a:p>
            <a:endParaRPr lang="fr-FR"/>
          </a:p>
        </p:txBody>
      </p:sp>
      <p:sp>
        <p:nvSpPr>
          <p:cNvPr id="15" name="Text 13"/>
          <p:cNvSpPr/>
          <p:nvPr/>
        </p:nvSpPr>
        <p:spPr>
          <a:xfrm>
            <a:off x="685800" y="2240280"/>
            <a:ext cx="3657600" cy="320040"/>
          </a:xfrm>
          <a:prstGeom prst="rect">
            <a:avLst/>
          </a:prstGeom>
          <a:noFill/>
          <a:ln/>
        </p:spPr>
        <p:txBody>
          <a:bodyPr wrap="square"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CE QUE LE JUGE POURRAIT SE DEMANDER</a:t>
            </a:r>
            <a:endParaRPr lang="en-US" sz="900" dirty="0"/>
          </a:p>
        </p:txBody>
      </p:sp>
      <p:sp>
        <p:nvSpPr>
          <p:cNvPr id="16" name="Text 14"/>
          <p:cNvSpPr/>
          <p:nvPr/>
        </p:nvSpPr>
        <p:spPr>
          <a:xfrm>
            <a:off x="685800" y="2606040"/>
            <a:ext cx="3566160" cy="91440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 Le prestataire est-il certifié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L'horodatage est-il qualifié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Le certificat de signature est-il traçable ?
</a:t>
            </a:r>
            <a:endParaRPr lang="en-US" sz="1000" dirty="0"/>
          </a:p>
          <a:p>
            <a:pPr marL="0" indent="0">
              <a:buNone/>
            </a:pPr>
            <a:r>
              <a:rPr lang="en-US" sz="1000" dirty="0">
                <a:solidFill>
                  <a:srgbClr val="4A4A4A"/>
                </a:solidFill>
                <a:latin typeface="Calibri" pitchFamily="34" charset="0"/>
                <a:ea typeface="Calibri" pitchFamily="34" charset="-122"/>
                <a:cs typeface="Calibri" pitchFamily="34" charset="-120"/>
              </a:rPr>
              <a:t>— Les logs du prestataire sont-ils disponibles ?</a:t>
            </a:r>
            <a:endParaRPr lang="en-US" sz="1000" dirty="0"/>
          </a:p>
        </p:txBody>
      </p:sp>
      <p:sp>
        <p:nvSpPr>
          <p:cNvPr id="17" name="Shape 15"/>
          <p:cNvSpPr/>
          <p:nvPr/>
        </p:nvSpPr>
        <p:spPr>
          <a:xfrm>
            <a:off x="4709160" y="2240280"/>
            <a:ext cx="3886200" cy="137160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18" name="Shape 16"/>
          <p:cNvSpPr/>
          <p:nvPr/>
        </p:nvSpPr>
        <p:spPr>
          <a:xfrm>
            <a:off x="4709160" y="2240280"/>
            <a:ext cx="3886200" cy="320040"/>
          </a:xfrm>
          <a:prstGeom prst="rect">
            <a:avLst/>
          </a:prstGeom>
          <a:solidFill>
            <a:srgbClr val="C8A44E"/>
          </a:solidFill>
          <a:ln/>
        </p:spPr>
        <p:txBody>
          <a:bodyPr/>
          <a:lstStyle/>
          <a:p>
            <a:endParaRPr lang="fr-FR"/>
          </a:p>
        </p:txBody>
      </p:sp>
      <p:sp>
        <p:nvSpPr>
          <p:cNvPr id="19" name="Text 17"/>
          <p:cNvSpPr/>
          <p:nvPr/>
        </p:nvSpPr>
        <p:spPr>
          <a:xfrm>
            <a:off x="4846320" y="2240280"/>
            <a:ext cx="3657600" cy="320040"/>
          </a:xfrm>
          <a:prstGeom prst="rect">
            <a:avLst/>
          </a:prstGeom>
          <a:noFill/>
          <a:ln/>
        </p:spPr>
        <p:txBody>
          <a:bodyPr wrap="square" rtlCol="0" anchor="ctr"/>
          <a:lstStyle/>
          <a:p>
            <a:pPr marL="0" indent="0">
              <a:buNone/>
            </a:pPr>
            <a:r>
              <a:rPr lang="en-US" sz="900" b="1" dirty="0">
                <a:solidFill>
                  <a:srgbClr val="1B2A4A"/>
                </a:solidFill>
                <a:latin typeface="Calibri" pitchFamily="34" charset="0"/>
                <a:ea typeface="Calibri" pitchFamily="34" charset="-122"/>
                <a:cs typeface="Calibri" pitchFamily="34" charset="-120"/>
              </a:rPr>
              <a:t>LA LEÇON — NUANCÉE</a:t>
            </a:r>
            <a:endParaRPr lang="en-US" sz="900" dirty="0"/>
          </a:p>
        </p:txBody>
      </p:sp>
      <p:sp>
        <p:nvSpPr>
          <p:cNvPr id="20" name="Text 18"/>
          <p:cNvSpPr/>
          <p:nvPr/>
        </p:nvSpPr>
        <p:spPr>
          <a:xfrm>
            <a:off x="4846320" y="2606040"/>
            <a:ext cx="3566160" cy="91440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La signature électronique doit être appréciée à partir des garanties techniques et organisationnelles qui entourent son attribution et son intégrité. La qualité de la chaîne technique détermine la force probante.</a:t>
            </a:r>
            <a:endParaRPr lang="en-US" sz="1050" dirty="0"/>
          </a:p>
        </p:txBody>
      </p:sp>
      <p:sp>
        <p:nvSpPr>
          <p:cNvPr id="21" name="Shape 19"/>
          <p:cNvSpPr/>
          <p:nvPr/>
        </p:nvSpPr>
        <p:spPr>
          <a:xfrm>
            <a:off x="548640" y="3794760"/>
            <a:ext cx="8046720" cy="6858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22" name="Text 20"/>
          <p:cNvSpPr/>
          <p:nvPr/>
        </p:nvSpPr>
        <p:spPr>
          <a:xfrm>
            <a:off x="731520" y="3794760"/>
            <a:ext cx="7680960" cy="685800"/>
          </a:xfrm>
          <a:prstGeom prst="rect">
            <a:avLst/>
          </a:prstGeom>
          <a:noFill/>
          <a:ln/>
        </p:spPr>
        <p:txBody>
          <a:bodyPr wrap="square" rtlCol="0" anchor="ctr"/>
          <a:lstStyle/>
          <a:p>
            <a:pPr marL="0" indent="0" algn="ctr">
              <a:buNone/>
            </a:pPr>
            <a:r>
              <a:rPr lang="en-US" sz="1200" i="1" dirty="0">
                <a:solidFill>
                  <a:srgbClr val="FFFFFF"/>
                </a:solidFill>
                <a:latin typeface="Calibri" pitchFamily="34" charset="0"/>
                <a:ea typeface="Calibri" pitchFamily="34" charset="-122"/>
                <a:cs typeface="Calibri" pitchFamily="34" charset="-120"/>
              </a:rPr>
              <a:t>La présomption d'intégrité dépend du niveau de garantie. Si le prestataire n'est pas certifié, la charge de la preuve revient au producteur.</a:t>
            </a:r>
            <a:endParaRPr lang="en-US" sz="1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0">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7200" b="1" dirty="0">
                <a:solidFill>
                  <a:srgbClr val="C8A44E"/>
                </a:solidFill>
                <a:latin typeface="Georgia" pitchFamily="34" charset="0"/>
                <a:ea typeface="Georgia" pitchFamily="34" charset="-122"/>
                <a:cs typeface="Georgia" pitchFamily="34" charset="-120"/>
              </a:rPr>
              <a:t>4</a:t>
            </a:r>
            <a:endParaRPr lang="en-US" sz="72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Cas pratiques</a:t>
            </a:r>
            <a:endParaRPr lang="en-US" sz="3000" dirty="0"/>
          </a:p>
          <a:p>
            <a:pPr marL="0" indent="0">
              <a:buNone/>
            </a:pPr>
            <a:r>
              <a:rPr lang="en-US" sz="3000" b="1" dirty="0">
                <a:solidFill>
                  <a:srgbClr val="FFFFFF"/>
                </a:solidFill>
                <a:latin typeface="Georgia" pitchFamily="34" charset="0"/>
                <a:ea typeface="Georgia" pitchFamily="34" charset="-122"/>
                <a:cs typeface="Georgia" pitchFamily="34" charset="-120"/>
              </a:rPr>
              <a:t>interactifs</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Raisonnons ensemble — le juge face à la preuve numérique</a:t>
            </a:r>
            <a:endParaRPr lang="en-US" sz="13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1">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2743200" cy="27432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CAS PRATIQUE N° 1</a:t>
            </a:r>
            <a:endParaRPr lang="en-US" sz="1000" dirty="0"/>
          </a:p>
        </p:txBody>
      </p:sp>
      <p:sp>
        <p:nvSpPr>
          <p:cNvPr id="5" name="Text 3"/>
          <p:cNvSpPr/>
          <p:nvPr/>
        </p:nvSpPr>
        <p:spPr>
          <a:xfrm>
            <a:off x="548640" y="411480"/>
            <a:ext cx="8229600" cy="320040"/>
          </a:xfrm>
          <a:prstGeom prst="rect">
            <a:avLst/>
          </a:prstGeom>
          <a:noFill/>
          <a:ln/>
        </p:spPr>
        <p:txBody>
          <a:bodyPr wrap="square" rtlCol="0" anchor="ctr"/>
          <a:lstStyle/>
          <a:p>
            <a:pPr marL="0" indent="0">
              <a:buNone/>
            </a:pPr>
            <a:r>
              <a:rPr lang="en-US" sz="1400" b="1" dirty="0">
                <a:solidFill>
                  <a:srgbClr val="1B2A4A"/>
                </a:solidFill>
                <a:latin typeface="Georgia" pitchFamily="34" charset="0"/>
                <a:ea typeface="Georgia" pitchFamily="34" charset="-122"/>
                <a:cs typeface="Georgia" pitchFamily="34" charset="-120"/>
              </a:rPr>
              <a:t>Affaire de harcèlement — Conversation WhatsApp versée aux débats</a:t>
            </a:r>
            <a:endParaRPr lang="en-US" sz="1400" dirty="0"/>
          </a:p>
        </p:txBody>
      </p:sp>
      <p:sp>
        <p:nvSpPr>
          <p:cNvPr id="6" name="Shape 4"/>
          <p:cNvSpPr/>
          <p:nvPr/>
        </p:nvSpPr>
        <p:spPr>
          <a:xfrm>
            <a:off x="548640" y="822960"/>
            <a:ext cx="8046720" cy="86868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822960"/>
            <a:ext cx="54864" cy="868680"/>
          </a:xfrm>
          <a:prstGeom prst="rect">
            <a:avLst/>
          </a:prstGeom>
          <a:solidFill>
            <a:srgbClr val="C8A44E"/>
          </a:solidFill>
          <a:ln/>
        </p:spPr>
        <p:txBody>
          <a:bodyPr/>
          <a:lstStyle/>
          <a:p>
            <a:endParaRPr lang="fr-FR"/>
          </a:p>
        </p:txBody>
      </p:sp>
      <p:sp>
        <p:nvSpPr>
          <p:cNvPr id="8" name="Text 6"/>
          <p:cNvSpPr/>
          <p:nvPr/>
        </p:nvSpPr>
        <p:spPr>
          <a:xfrm>
            <a:off x="777240" y="850392"/>
            <a:ext cx="914400" cy="22860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FAITS</a:t>
            </a:r>
            <a:endParaRPr lang="en-US" sz="900" dirty="0"/>
          </a:p>
        </p:txBody>
      </p:sp>
      <p:sp>
        <p:nvSpPr>
          <p:cNvPr id="9" name="Text 7"/>
          <p:cNvSpPr/>
          <p:nvPr/>
        </p:nvSpPr>
        <p:spPr>
          <a:xfrm>
            <a:off x="777240" y="1078992"/>
            <a:ext cx="7589520" cy="54864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Une plaignante produit des captures d'écran WhatsApp avec son supérieur hiérarchique. Les messages contiennent des propos à caractère sexuel. Le défendeur nie et allègue un montage. Aucune des parties n'a conservé l'export officiel.</a:t>
            </a:r>
            <a:endParaRPr lang="en-US" sz="1000" dirty="0"/>
          </a:p>
        </p:txBody>
      </p:sp>
      <p:sp>
        <p:nvSpPr>
          <p:cNvPr id="10" name="Shape 8"/>
          <p:cNvSpPr/>
          <p:nvPr/>
        </p:nvSpPr>
        <p:spPr>
          <a:xfrm>
            <a:off x="54864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640080" y="1965960"/>
            <a:ext cx="365760" cy="365760"/>
          </a:xfrm>
          <a:prstGeom prst="ellipse">
            <a:avLst/>
          </a:prstGeom>
          <a:solidFill>
            <a:srgbClr val="1B2A4A"/>
          </a:solidFill>
          <a:ln/>
        </p:spPr>
        <p:txBody>
          <a:bodyPr/>
          <a:lstStyle/>
          <a:p>
            <a:endParaRPr lang="fr-FR"/>
          </a:p>
        </p:txBody>
      </p:sp>
      <p:sp>
        <p:nvSpPr>
          <p:cNvPr id="12" name="Text 10"/>
          <p:cNvSpPr/>
          <p:nvPr/>
        </p:nvSpPr>
        <p:spPr>
          <a:xfrm>
            <a:off x="64008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Q1</a:t>
            </a:r>
            <a:endParaRPr lang="en-US" sz="1000" dirty="0"/>
          </a:p>
        </p:txBody>
      </p:sp>
      <p:sp>
        <p:nvSpPr>
          <p:cNvPr id="13" name="Text 11"/>
          <p:cNvSpPr/>
          <p:nvPr/>
        </p:nvSpPr>
        <p:spPr>
          <a:xfrm>
            <a:off x="109728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La capture d'écran seule peut-elle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fonder une conviction ?</a:t>
            </a:r>
            <a:endParaRPr lang="en-US" sz="1000" dirty="0"/>
          </a:p>
        </p:txBody>
      </p:sp>
      <p:sp>
        <p:nvSpPr>
          <p:cNvPr id="14" name="Text 12"/>
          <p:cNvSpPr/>
          <p:nvPr/>
        </p:nvSpPr>
        <p:spPr>
          <a:xfrm>
            <a:off x="109728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Pas à elle seule — absence de métadonnées serveur. Mais elle n'est pas sans valeur : elle peut constituer un commencement de preuve.</a:t>
            </a:r>
            <a:endParaRPr lang="en-US" sz="950" dirty="0"/>
          </a:p>
        </p:txBody>
      </p:sp>
      <p:sp>
        <p:nvSpPr>
          <p:cNvPr id="15" name="Shape 13"/>
          <p:cNvSpPr/>
          <p:nvPr/>
        </p:nvSpPr>
        <p:spPr>
          <a:xfrm>
            <a:off x="484632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4937760" y="1965960"/>
            <a:ext cx="365760" cy="365760"/>
          </a:xfrm>
          <a:prstGeom prst="ellipse">
            <a:avLst/>
          </a:prstGeom>
          <a:solidFill>
            <a:srgbClr val="1B2A4A"/>
          </a:solidFill>
          <a:ln/>
        </p:spPr>
        <p:txBody>
          <a:bodyPr/>
          <a:lstStyle/>
          <a:p>
            <a:endParaRPr lang="fr-FR"/>
          </a:p>
        </p:txBody>
      </p:sp>
      <p:sp>
        <p:nvSpPr>
          <p:cNvPr id="17" name="Text 15"/>
          <p:cNvSpPr/>
          <p:nvPr/>
        </p:nvSpPr>
        <p:spPr>
          <a:xfrm>
            <a:off x="493776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Q2</a:t>
            </a:r>
            <a:endParaRPr lang="en-US" sz="1000" dirty="0"/>
          </a:p>
        </p:txBody>
      </p:sp>
      <p:sp>
        <p:nvSpPr>
          <p:cNvPr id="18" name="Text 16"/>
          <p:cNvSpPr/>
          <p:nvPr/>
        </p:nvSpPr>
        <p:spPr>
          <a:xfrm>
            <a:off x="539496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Quels éléments complémentaires</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le juge pourrait-il demander ?</a:t>
            </a:r>
            <a:endParaRPr lang="en-US" sz="1000" dirty="0"/>
          </a:p>
        </p:txBody>
      </p:sp>
      <p:sp>
        <p:nvSpPr>
          <p:cNvPr id="19" name="Text 17"/>
          <p:cNvSpPr/>
          <p:nvPr/>
        </p:nvSpPr>
        <p:spPr>
          <a:xfrm>
            <a:off x="539496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Export officiel WhatsApp, relevé opérateur, données de connexion, témoignages concordants.</a:t>
            </a:r>
            <a:endParaRPr lang="en-US" sz="950" dirty="0"/>
          </a:p>
        </p:txBody>
      </p:sp>
      <p:sp>
        <p:nvSpPr>
          <p:cNvPr id="20" name="Shape 18"/>
          <p:cNvSpPr/>
          <p:nvPr/>
        </p:nvSpPr>
        <p:spPr>
          <a:xfrm>
            <a:off x="54864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1" name="Shape 19"/>
          <p:cNvSpPr/>
          <p:nvPr/>
        </p:nvSpPr>
        <p:spPr>
          <a:xfrm>
            <a:off x="640080" y="3291840"/>
            <a:ext cx="365760" cy="365760"/>
          </a:xfrm>
          <a:prstGeom prst="ellipse">
            <a:avLst/>
          </a:prstGeom>
          <a:solidFill>
            <a:srgbClr val="1B2A4A"/>
          </a:solidFill>
          <a:ln/>
        </p:spPr>
        <p:txBody>
          <a:bodyPr/>
          <a:lstStyle/>
          <a:p>
            <a:endParaRPr lang="fr-FR"/>
          </a:p>
        </p:txBody>
      </p:sp>
      <p:sp>
        <p:nvSpPr>
          <p:cNvPr id="22" name="Text 20"/>
          <p:cNvSpPr/>
          <p:nvPr/>
        </p:nvSpPr>
        <p:spPr>
          <a:xfrm>
            <a:off x="64008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Q3</a:t>
            </a:r>
            <a:endParaRPr lang="en-US" sz="1000" dirty="0"/>
          </a:p>
        </p:txBody>
      </p:sp>
      <p:sp>
        <p:nvSpPr>
          <p:cNvPr id="23" name="Text 21"/>
          <p:cNvSpPr/>
          <p:nvPr/>
        </p:nvSpPr>
        <p:spPr>
          <a:xfrm>
            <a:off x="109728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La contestation du défendeur</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suffit-elle à écarter la preuve ?</a:t>
            </a:r>
            <a:endParaRPr lang="en-US" sz="1000" dirty="0"/>
          </a:p>
        </p:txBody>
      </p:sp>
      <p:sp>
        <p:nvSpPr>
          <p:cNvPr id="24" name="Text 22"/>
          <p:cNvSpPr/>
          <p:nvPr/>
        </p:nvSpPr>
        <p:spPr>
          <a:xfrm>
            <a:off x="109728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Non automatiquement. Le juge évalue la crédibilité globale et le faisceau d'indices.</a:t>
            </a:r>
            <a:endParaRPr lang="en-US" sz="950" dirty="0"/>
          </a:p>
        </p:txBody>
      </p:sp>
      <p:sp>
        <p:nvSpPr>
          <p:cNvPr id="25" name="Shape 23"/>
          <p:cNvSpPr/>
          <p:nvPr/>
        </p:nvSpPr>
        <p:spPr>
          <a:xfrm>
            <a:off x="484632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6" name="Shape 24"/>
          <p:cNvSpPr/>
          <p:nvPr/>
        </p:nvSpPr>
        <p:spPr>
          <a:xfrm>
            <a:off x="4937760" y="3291840"/>
            <a:ext cx="365760" cy="365760"/>
          </a:xfrm>
          <a:prstGeom prst="ellipse">
            <a:avLst/>
          </a:prstGeom>
          <a:solidFill>
            <a:srgbClr val="1B2A4A"/>
          </a:solidFill>
          <a:ln/>
        </p:spPr>
        <p:txBody>
          <a:bodyPr/>
          <a:lstStyle/>
          <a:p>
            <a:endParaRPr lang="fr-FR"/>
          </a:p>
        </p:txBody>
      </p:sp>
      <p:sp>
        <p:nvSpPr>
          <p:cNvPr id="27" name="Text 25"/>
          <p:cNvSpPr/>
          <p:nvPr/>
        </p:nvSpPr>
        <p:spPr>
          <a:xfrm>
            <a:off x="493776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Q4</a:t>
            </a:r>
            <a:endParaRPr lang="en-US" sz="1000" dirty="0"/>
          </a:p>
        </p:txBody>
      </p:sp>
      <p:sp>
        <p:nvSpPr>
          <p:cNvPr id="28" name="Text 26"/>
          <p:cNvSpPr/>
          <p:nvPr/>
        </p:nvSpPr>
        <p:spPr>
          <a:xfrm>
            <a:off x="539496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Une expertise est-elle possible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sur une simple capture ?</a:t>
            </a:r>
            <a:endParaRPr lang="en-US" sz="1000" dirty="0"/>
          </a:p>
        </p:txBody>
      </p:sp>
      <p:sp>
        <p:nvSpPr>
          <p:cNvPr id="29" name="Text 27"/>
          <p:cNvSpPr/>
          <p:nvPr/>
        </p:nvSpPr>
        <p:spPr>
          <a:xfrm>
            <a:off x="539496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Très limitée sur la capture. L'expertise sur l'appareil original serait plus pertinente, si disponible.</a:t>
            </a:r>
            <a:endParaRPr lang="en-US" sz="95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2">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2743200" cy="27432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CAS PRATIQUE N° 2</a:t>
            </a:r>
            <a:endParaRPr lang="en-US" sz="1000" dirty="0"/>
          </a:p>
        </p:txBody>
      </p:sp>
      <p:sp>
        <p:nvSpPr>
          <p:cNvPr id="5" name="Text 3"/>
          <p:cNvSpPr/>
          <p:nvPr/>
        </p:nvSpPr>
        <p:spPr>
          <a:xfrm>
            <a:off x="548640" y="411480"/>
            <a:ext cx="8229600" cy="320040"/>
          </a:xfrm>
          <a:prstGeom prst="rect">
            <a:avLst/>
          </a:prstGeom>
          <a:noFill/>
          <a:ln/>
        </p:spPr>
        <p:txBody>
          <a:bodyPr wrap="square" rtlCol="0" anchor="ctr"/>
          <a:lstStyle/>
          <a:p>
            <a:pPr marL="0" indent="0">
              <a:buNone/>
            </a:pPr>
            <a:r>
              <a:rPr lang="en-US" sz="1400" b="1" dirty="0">
                <a:solidFill>
                  <a:srgbClr val="1B2A4A"/>
                </a:solidFill>
                <a:latin typeface="Georgia" pitchFamily="34" charset="0"/>
                <a:ea typeface="Georgia" pitchFamily="34" charset="-122"/>
                <a:cs typeface="Georgia" pitchFamily="34" charset="-120"/>
              </a:rPr>
              <a:t>Affaire pénale — Vidéo de surveillance et allégation de deepfake</a:t>
            </a:r>
            <a:endParaRPr lang="en-US" sz="1400" dirty="0"/>
          </a:p>
        </p:txBody>
      </p:sp>
      <p:sp>
        <p:nvSpPr>
          <p:cNvPr id="6" name="Shape 4"/>
          <p:cNvSpPr/>
          <p:nvPr/>
        </p:nvSpPr>
        <p:spPr>
          <a:xfrm>
            <a:off x="548640" y="822960"/>
            <a:ext cx="8046720" cy="86868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822960"/>
            <a:ext cx="54864" cy="868680"/>
          </a:xfrm>
          <a:prstGeom prst="rect">
            <a:avLst/>
          </a:prstGeom>
          <a:solidFill>
            <a:srgbClr val="C8A44E"/>
          </a:solidFill>
          <a:ln/>
        </p:spPr>
        <p:txBody>
          <a:bodyPr/>
          <a:lstStyle/>
          <a:p>
            <a:endParaRPr lang="fr-FR"/>
          </a:p>
        </p:txBody>
      </p:sp>
      <p:sp>
        <p:nvSpPr>
          <p:cNvPr id="8" name="Text 6"/>
          <p:cNvSpPr/>
          <p:nvPr/>
        </p:nvSpPr>
        <p:spPr>
          <a:xfrm>
            <a:off x="777240" y="850392"/>
            <a:ext cx="914400" cy="22860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FAITS</a:t>
            </a:r>
            <a:endParaRPr lang="en-US" sz="900" dirty="0"/>
          </a:p>
        </p:txBody>
      </p:sp>
      <p:sp>
        <p:nvSpPr>
          <p:cNvPr id="9" name="Text 7"/>
          <p:cNvSpPr/>
          <p:nvPr/>
        </p:nvSpPr>
        <p:spPr>
          <a:xfrm>
            <a:off x="777240" y="1078992"/>
            <a:ext cx="7589520" cy="54864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Affaire de trafic de drogue : le parquet produit une vidéo de surveillance montrant le prévenu. La défense allègue un deepfake. L'expertise conclut à une « probabilité élevée d'authenticité » — sans certitude absolue.</a:t>
            </a:r>
            <a:endParaRPr lang="en-US" sz="1000" dirty="0"/>
          </a:p>
        </p:txBody>
      </p:sp>
      <p:sp>
        <p:nvSpPr>
          <p:cNvPr id="10" name="Shape 8"/>
          <p:cNvSpPr/>
          <p:nvPr/>
        </p:nvSpPr>
        <p:spPr>
          <a:xfrm>
            <a:off x="54864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640080" y="1965960"/>
            <a:ext cx="365760" cy="365760"/>
          </a:xfrm>
          <a:prstGeom prst="ellipse">
            <a:avLst/>
          </a:prstGeom>
          <a:solidFill>
            <a:srgbClr val="1B2A4A"/>
          </a:solidFill>
          <a:ln/>
        </p:spPr>
        <p:txBody>
          <a:bodyPr/>
          <a:lstStyle/>
          <a:p>
            <a:endParaRPr lang="fr-FR"/>
          </a:p>
        </p:txBody>
      </p:sp>
      <p:sp>
        <p:nvSpPr>
          <p:cNvPr id="12" name="Text 10"/>
          <p:cNvSpPr/>
          <p:nvPr/>
        </p:nvSpPr>
        <p:spPr>
          <a:xfrm>
            <a:off x="64008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Q1</a:t>
            </a:r>
            <a:endParaRPr lang="en-US" sz="1000" dirty="0"/>
          </a:p>
        </p:txBody>
      </p:sp>
      <p:sp>
        <p:nvSpPr>
          <p:cNvPr id="13" name="Text 11"/>
          <p:cNvSpPr/>
          <p:nvPr/>
        </p:nvSpPr>
        <p:spPr>
          <a:xfrm>
            <a:off x="109728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Une « probabilité élevée d'authenticité »</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suffit-elle en matière pénale ?</a:t>
            </a:r>
            <a:endParaRPr lang="en-US" sz="1000" dirty="0"/>
          </a:p>
        </p:txBody>
      </p:sp>
      <p:sp>
        <p:nvSpPr>
          <p:cNvPr id="14" name="Text 12"/>
          <p:cNvSpPr/>
          <p:nvPr/>
        </p:nvSpPr>
        <p:spPr>
          <a:xfrm>
            <a:off x="109728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Le juge forme son intime conviction. L'expertise éclaire mais ne remplace pas l'appréciation souveraine.</a:t>
            </a:r>
            <a:endParaRPr lang="en-US" sz="950" dirty="0"/>
          </a:p>
        </p:txBody>
      </p:sp>
      <p:sp>
        <p:nvSpPr>
          <p:cNvPr id="15" name="Shape 13"/>
          <p:cNvSpPr/>
          <p:nvPr/>
        </p:nvSpPr>
        <p:spPr>
          <a:xfrm>
            <a:off x="484632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4937760" y="1965960"/>
            <a:ext cx="365760" cy="365760"/>
          </a:xfrm>
          <a:prstGeom prst="ellipse">
            <a:avLst/>
          </a:prstGeom>
          <a:solidFill>
            <a:srgbClr val="1B2A4A"/>
          </a:solidFill>
          <a:ln/>
        </p:spPr>
        <p:txBody>
          <a:bodyPr/>
          <a:lstStyle/>
          <a:p>
            <a:endParaRPr lang="fr-FR"/>
          </a:p>
        </p:txBody>
      </p:sp>
      <p:sp>
        <p:nvSpPr>
          <p:cNvPr id="17" name="Text 15"/>
          <p:cNvSpPr/>
          <p:nvPr/>
        </p:nvSpPr>
        <p:spPr>
          <a:xfrm>
            <a:off x="493776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Q2</a:t>
            </a:r>
            <a:endParaRPr lang="en-US" sz="1000" dirty="0"/>
          </a:p>
        </p:txBody>
      </p:sp>
      <p:sp>
        <p:nvSpPr>
          <p:cNvPr id="18" name="Text 16"/>
          <p:cNvSpPr/>
          <p:nvPr/>
        </p:nvSpPr>
        <p:spPr>
          <a:xfrm>
            <a:off x="539496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Quel poids accorder à une contestation</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non étayée techniquement ?</a:t>
            </a:r>
            <a:endParaRPr lang="en-US" sz="1000" dirty="0"/>
          </a:p>
        </p:txBody>
      </p:sp>
      <p:sp>
        <p:nvSpPr>
          <p:cNvPr id="19" name="Text 17"/>
          <p:cNvSpPr/>
          <p:nvPr/>
        </p:nvSpPr>
        <p:spPr>
          <a:xfrm>
            <a:off x="539496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La simple allégation de deepfake ne suffit pas. La contestation doit être crédible et, si possible, appuyée par des éléments.</a:t>
            </a:r>
            <a:endParaRPr lang="en-US" sz="950" dirty="0"/>
          </a:p>
        </p:txBody>
      </p:sp>
      <p:sp>
        <p:nvSpPr>
          <p:cNvPr id="20" name="Shape 18"/>
          <p:cNvSpPr/>
          <p:nvPr/>
        </p:nvSpPr>
        <p:spPr>
          <a:xfrm>
            <a:off x="54864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1" name="Shape 19"/>
          <p:cNvSpPr/>
          <p:nvPr/>
        </p:nvSpPr>
        <p:spPr>
          <a:xfrm>
            <a:off x="640080" y="3291840"/>
            <a:ext cx="365760" cy="365760"/>
          </a:xfrm>
          <a:prstGeom prst="ellipse">
            <a:avLst/>
          </a:prstGeom>
          <a:solidFill>
            <a:srgbClr val="1B2A4A"/>
          </a:solidFill>
          <a:ln/>
        </p:spPr>
        <p:txBody>
          <a:bodyPr/>
          <a:lstStyle/>
          <a:p>
            <a:endParaRPr lang="fr-FR"/>
          </a:p>
        </p:txBody>
      </p:sp>
      <p:sp>
        <p:nvSpPr>
          <p:cNvPr id="22" name="Text 20"/>
          <p:cNvSpPr/>
          <p:nvPr/>
        </p:nvSpPr>
        <p:spPr>
          <a:xfrm>
            <a:off x="64008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Q3</a:t>
            </a:r>
            <a:endParaRPr lang="en-US" sz="1000" dirty="0"/>
          </a:p>
        </p:txBody>
      </p:sp>
      <p:sp>
        <p:nvSpPr>
          <p:cNvPr id="23" name="Text 21"/>
          <p:cNvSpPr/>
          <p:nvPr/>
        </p:nvSpPr>
        <p:spPr>
          <a:xfrm>
            <a:off x="109728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Comment consolider la preuve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vidéo dans le dossier ?</a:t>
            </a:r>
            <a:endParaRPr lang="en-US" sz="1000" dirty="0"/>
          </a:p>
        </p:txBody>
      </p:sp>
      <p:sp>
        <p:nvSpPr>
          <p:cNvPr id="24" name="Text 22"/>
          <p:cNvSpPr/>
          <p:nvPr/>
        </p:nvSpPr>
        <p:spPr>
          <a:xfrm>
            <a:off x="109728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Recouper : témoignages, données de connexion, preuves financières, géolocalisation.</a:t>
            </a:r>
            <a:endParaRPr lang="en-US" sz="950" dirty="0"/>
          </a:p>
        </p:txBody>
      </p:sp>
      <p:sp>
        <p:nvSpPr>
          <p:cNvPr id="25" name="Shape 23"/>
          <p:cNvSpPr/>
          <p:nvPr/>
        </p:nvSpPr>
        <p:spPr>
          <a:xfrm>
            <a:off x="484632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6" name="Shape 24"/>
          <p:cNvSpPr/>
          <p:nvPr/>
        </p:nvSpPr>
        <p:spPr>
          <a:xfrm>
            <a:off x="4937760" y="3291840"/>
            <a:ext cx="365760" cy="365760"/>
          </a:xfrm>
          <a:prstGeom prst="ellipse">
            <a:avLst/>
          </a:prstGeom>
          <a:solidFill>
            <a:srgbClr val="1B2A4A"/>
          </a:solidFill>
          <a:ln/>
        </p:spPr>
        <p:txBody>
          <a:bodyPr/>
          <a:lstStyle/>
          <a:p>
            <a:endParaRPr lang="fr-FR"/>
          </a:p>
        </p:txBody>
      </p:sp>
      <p:sp>
        <p:nvSpPr>
          <p:cNvPr id="27" name="Text 25"/>
          <p:cNvSpPr/>
          <p:nvPr/>
        </p:nvSpPr>
        <p:spPr>
          <a:xfrm>
            <a:off x="493776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Q4</a:t>
            </a:r>
            <a:endParaRPr lang="en-US" sz="1000" dirty="0"/>
          </a:p>
        </p:txBody>
      </p:sp>
      <p:sp>
        <p:nvSpPr>
          <p:cNvPr id="28" name="Text 26"/>
          <p:cNvSpPr/>
          <p:nvPr/>
        </p:nvSpPr>
        <p:spPr>
          <a:xfrm>
            <a:off x="539496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La vidéo doit-elle être écartée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si le doute subsiste ?</a:t>
            </a:r>
            <a:endParaRPr lang="en-US" sz="1000" dirty="0"/>
          </a:p>
        </p:txBody>
      </p:sp>
      <p:sp>
        <p:nvSpPr>
          <p:cNvPr id="29" name="Text 27"/>
          <p:cNvSpPr/>
          <p:nvPr/>
        </p:nvSpPr>
        <p:spPr>
          <a:xfrm>
            <a:off x="539496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Pas nécessairement. Appréciation souveraine + faisceau d'indices. Le doute raisonnable reste le standard.</a:t>
            </a:r>
            <a:endParaRPr lang="en-US" sz="9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182880"/>
            <a:ext cx="2743200" cy="27432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CAS PRATIQUE N° 3</a:t>
            </a:r>
            <a:endParaRPr lang="en-US" sz="1000" dirty="0"/>
          </a:p>
        </p:txBody>
      </p:sp>
      <p:sp>
        <p:nvSpPr>
          <p:cNvPr id="5" name="Text 3"/>
          <p:cNvSpPr/>
          <p:nvPr/>
        </p:nvSpPr>
        <p:spPr>
          <a:xfrm>
            <a:off x="548640" y="411480"/>
            <a:ext cx="8229600" cy="320040"/>
          </a:xfrm>
          <a:prstGeom prst="rect">
            <a:avLst/>
          </a:prstGeom>
          <a:noFill/>
          <a:ln/>
        </p:spPr>
        <p:txBody>
          <a:bodyPr wrap="square" rtlCol="0" anchor="ctr"/>
          <a:lstStyle/>
          <a:p>
            <a:pPr marL="0" indent="0">
              <a:buNone/>
            </a:pPr>
            <a:r>
              <a:rPr lang="en-US" sz="1400" b="1" dirty="0">
                <a:solidFill>
                  <a:srgbClr val="1B2A4A"/>
                </a:solidFill>
                <a:latin typeface="Georgia" pitchFamily="34" charset="0"/>
                <a:ea typeface="Georgia" pitchFamily="34" charset="-122"/>
                <a:cs typeface="Georgia" pitchFamily="34" charset="-120"/>
              </a:rPr>
              <a:t>Affaire pénale — Vidéo floue « améliorée » par intelligence artificielle</a:t>
            </a:r>
            <a:endParaRPr lang="en-US" sz="1400" dirty="0"/>
          </a:p>
        </p:txBody>
      </p:sp>
      <p:sp>
        <p:nvSpPr>
          <p:cNvPr id="6" name="Shape 4"/>
          <p:cNvSpPr/>
          <p:nvPr/>
        </p:nvSpPr>
        <p:spPr>
          <a:xfrm>
            <a:off x="548640" y="822960"/>
            <a:ext cx="8046720" cy="868680"/>
          </a:xfrm>
          <a:prstGeom prst="rect">
            <a:avLst/>
          </a:prstGeom>
          <a:solidFill>
            <a:srgbClr val="EFECE5"/>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548640" y="822960"/>
            <a:ext cx="54864" cy="868680"/>
          </a:xfrm>
          <a:prstGeom prst="rect">
            <a:avLst/>
          </a:prstGeom>
          <a:solidFill>
            <a:srgbClr val="C8A44E"/>
          </a:solidFill>
          <a:ln/>
        </p:spPr>
        <p:txBody>
          <a:bodyPr/>
          <a:lstStyle/>
          <a:p>
            <a:endParaRPr lang="fr-FR"/>
          </a:p>
        </p:txBody>
      </p:sp>
      <p:sp>
        <p:nvSpPr>
          <p:cNvPr id="8" name="Text 6"/>
          <p:cNvSpPr/>
          <p:nvPr/>
        </p:nvSpPr>
        <p:spPr>
          <a:xfrm>
            <a:off x="777240" y="850392"/>
            <a:ext cx="914400" cy="228600"/>
          </a:xfrm>
          <a:prstGeom prst="rect">
            <a:avLst/>
          </a:prstGeom>
          <a:noFill/>
          <a:ln/>
        </p:spPr>
        <p:txBody>
          <a:bodyPr wrap="square" rtlCol="0" anchor="ctr"/>
          <a:lstStyle/>
          <a:p>
            <a:pPr marL="0" indent="0">
              <a:buNone/>
            </a:pPr>
            <a:r>
              <a:rPr lang="en-US" sz="900" b="1" dirty="0">
                <a:solidFill>
                  <a:srgbClr val="C8A44E"/>
                </a:solidFill>
                <a:latin typeface="Calibri" pitchFamily="34" charset="0"/>
                <a:ea typeface="Calibri" pitchFamily="34" charset="-122"/>
                <a:cs typeface="Calibri" pitchFamily="34" charset="-120"/>
              </a:rPr>
              <a:t>FAITS</a:t>
            </a:r>
            <a:endParaRPr lang="en-US" sz="900" dirty="0"/>
          </a:p>
        </p:txBody>
      </p:sp>
      <p:sp>
        <p:nvSpPr>
          <p:cNvPr id="9" name="Text 7"/>
          <p:cNvSpPr/>
          <p:nvPr/>
        </p:nvSpPr>
        <p:spPr>
          <a:xfrm>
            <a:off x="777240" y="1078992"/>
            <a:ext cx="7589520" cy="548640"/>
          </a:xfrm>
          <a:prstGeom prst="rect">
            <a:avLst/>
          </a:prstGeom>
          <a:noFill/>
          <a:ln/>
        </p:spPr>
        <p:txBody>
          <a:bodyPr wrap="square" rtlCol="0" anchor="ctr"/>
          <a:lstStyle/>
          <a:p>
            <a:pPr marL="0" indent="0">
              <a:buNone/>
            </a:pPr>
            <a:r>
              <a:rPr lang="en-US" sz="1000" dirty="0">
                <a:solidFill>
                  <a:srgbClr val="4A4A4A"/>
                </a:solidFill>
                <a:latin typeface="Calibri" pitchFamily="34" charset="0"/>
                <a:ea typeface="Calibri" pitchFamily="34" charset="-122"/>
                <a:cs typeface="Calibri" pitchFamily="34" charset="-120"/>
              </a:rPr>
              <a:t>Agression nocturne filmée par une caméra de mauvaise qualité. L'enquêteur utilise un logiciel d'amélioration vidéo par IA pour clarifier l'image et identifier un suspect. La défense conteste : l'image « améliorée » n'est pas l'image originale.</a:t>
            </a:r>
            <a:endParaRPr lang="en-US" sz="1000" dirty="0"/>
          </a:p>
        </p:txBody>
      </p:sp>
      <p:sp>
        <p:nvSpPr>
          <p:cNvPr id="10" name="Shape 8"/>
          <p:cNvSpPr/>
          <p:nvPr/>
        </p:nvSpPr>
        <p:spPr>
          <a:xfrm>
            <a:off x="54864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640080" y="1965960"/>
            <a:ext cx="365760" cy="365760"/>
          </a:xfrm>
          <a:prstGeom prst="ellipse">
            <a:avLst/>
          </a:prstGeom>
          <a:solidFill>
            <a:srgbClr val="1B2A4A"/>
          </a:solidFill>
          <a:ln/>
        </p:spPr>
        <p:txBody>
          <a:bodyPr/>
          <a:lstStyle/>
          <a:p>
            <a:endParaRPr lang="fr-FR"/>
          </a:p>
        </p:txBody>
      </p:sp>
      <p:sp>
        <p:nvSpPr>
          <p:cNvPr id="12" name="Text 10"/>
          <p:cNvSpPr/>
          <p:nvPr/>
        </p:nvSpPr>
        <p:spPr>
          <a:xfrm>
            <a:off x="64008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Q1</a:t>
            </a:r>
            <a:endParaRPr lang="en-US" sz="1000" dirty="0"/>
          </a:p>
        </p:txBody>
      </p:sp>
      <p:sp>
        <p:nvSpPr>
          <p:cNvPr id="13" name="Text 11"/>
          <p:cNvSpPr/>
          <p:nvPr/>
        </p:nvSpPr>
        <p:spPr>
          <a:xfrm>
            <a:off x="109728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La vidéo améliorée par IA est-elle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une preuve stockée ou générée ?</a:t>
            </a:r>
            <a:endParaRPr lang="en-US" sz="1000" dirty="0"/>
          </a:p>
        </p:txBody>
      </p:sp>
      <p:sp>
        <p:nvSpPr>
          <p:cNvPr id="14" name="Text 12"/>
          <p:cNvSpPr/>
          <p:nvPr/>
        </p:nvSpPr>
        <p:spPr>
          <a:xfrm>
            <a:off x="109728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C'est une preuve GÉNÉRÉE : l'IA a produit une nouvelle image à partir de données. Ce n'est plus l'enregistrement original.</a:t>
            </a:r>
            <a:endParaRPr lang="en-US" sz="950" dirty="0"/>
          </a:p>
        </p:txBody>
      </p:sp>
      <p:sp>
        <p:nvSpPr>
          <p:cNvPr id="15" name="Shape 13"/>
          <p:cNvSpPr/>
          <p:nvPr/>
        </p:nvSpPr>
        <p:spPr>
          <a:xfrm>
            <a:off x="4846320" y="187452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4937760" y="1965960"/>
            <a:ext cx="365760" cy="365760"/>
          </a:xfrm>
          <a:prstGeom prst="ellipse">
            <a:avLst/>
          </a:prstGeom>
          <a:solidFill>
            <a:srgbClr val="1B2A4A"/>
          </a:solidFill>
          <a:ln/>
        </p:spPr>
        <p:txBody>
          <a:bodyPr/>
          <a:lstStyle/>
          <a:p>
            <a:endParaRPr lang="fr-FR"/>
          </a:p>
        </p:txBody>
      </p:sp>
      <p:sp>
        <p:nvSpPr>
          <p:cNvPr id="17" name="Text 15"/>
          <p:cNvSpPr/>
          <p:nvPr/>
        </p:nvSpPr>
        <p:spPr>
          <a:xfrm>
            <a:off x="4937760" y="196596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Q2</a:t>
            </a:r>
            <a:endParaRPr lang="en-US" sz="1000" dirty="0"/>
          </a:p>
        </p:txBody>
      </p:sp>
      <p:sp>
        <p:nvSpPr>
          <p:cNvPr id="18" name="Text 16"/>
          <p:cNvSpPr/>
          <p:nvPr/>
        </p:nvSpPr>
        <p:spPr>
          <a:xfrm>
            <a:off x="5394960" y="194767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Le processus d'amélioration doit-il</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être validé scientifiquement ?</a:t>
            </a:r>
            <a:endParaRPr lang="en-US" sz="1000" dirty="0"/>
          </a:p>
        </p:txBody>
      </p:sp>
      <p:sp>
        <p:nvSpPr>
          <p:cNvPr id="19" name="Text 17"/>
          <p:cNvSpPr/>
          <p:nvPr/>
        </p:nvSpPr>
        <p:spPr>
          <a:xfrm>
            <a:off x="5394960" y="237744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Oui — cf. Puloka 2024 (Washington) : preuve exclue pour absence de validation scientifique par les pairs du logiciel IA.</a:t>
            </a:r>
            <a:endParaRPr lang="en-US" sz="950" dirty="0"/>
          </a:p>
        </p:txBody>
      </p:sp>
      <p:sp>
        <p:nvSpPr>
          <p:cNvPr id="20" name="Shape 18"/>
          <p:cNvSpPr/>
          <p:nvPr/>
        </p:nvSpPr>
        <p:spPr>
          <a:xfrm>
            <a:off x="54864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1" name="Shape 19"/>
          <p:cNvSpPr/>
          <p:nvPr/>
        </p:nvSpPr>
        <p:spPr>
          <a:xfrm>
            <a:off x="640080" y="3291840"/>
            <a:ext cx="365760" cy="365760"/>
          </a:xfrm>
          <a:prstGeom prst="ellipse">
            <a:avLst/>
          </a:prstGeom>
          <a:solidFill>
            <a:srgbClr val="1B2A4A"/>
          </a:solidFill>
          <a:ln/>
        </p:spPr>
        <p:txBody>
          <a:bodyPr/>
          <a:lstStyle/>
          <a:p>
            <a:endParaRPr lang="fr-FR"/>
          </a:p>
        </p:txBody>
      </p:sp>
      <p:sp>
        <p:nvSpPr>
          <p:cNvPr id="22" name="Text 20"/>
          <p:cNvSpPr/>
          <p:nvPr/>
        </p:nvSpPr>
        <p:spPr>
          <a:xfrm>
            <a:off x="64008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Q3</a:t>
            </a:r>
            <a:endParaRPr lang="en-US" sz="1000" dirty="0"/>
          </a:p>
        </p:txBody>
      </p:sp>
      <p:sp>
        <p:nvSpPr>
          <p:cNvPr id="23" name="Text 21"/>
          <p:cNvSpPr/>
          <p:nvPr/>
        </p:nvSpPr>
        <p:spPr>
          <a:xfrm>
            <a:off x="109728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Le juge peut-il quand même</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utiliser la vidéo originale ?</a:t>
            </a:r>
            <a:endParaRPr lang="en-US" sz="1000" dirty="0"/>
          </a:p>
        </p:txBody>
      </p:sp>
      <p:sp>
        <p:nvSpPr>
          <p:cNvPr id="24" name="Text 22"/>
          <p:cNvSpPr/>
          <p:nvPr/>
        </p:nvSpPr>
        <p:spPr>
          <a:xfrm>
            <a:off x="109728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Oui. La vidéo originale reste une preuve stockée, évaluable selon les critères classiques, même si floue.</a:t>
            </a:r>
            <a:endParaRPr lang="en-US" sz="950" dirty="0"/>
          </a:p>
        </p:txBody>
      </p:sp>
      <p:sp>
        <p:nvSpPr>
          <p:cNvPr id="25" name="Shape 23"/>
          <p:cNvSpPr/>
          <p:nvPr/>
        </p:nvSpPr>
        <p:spPr>
          <a:xfrm>
            <a:off x="4846320" y="3200400"/>
            <a:ext cx="4023360" cy="118872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6" name="Shape 24"/>
          <p:cNvSpPr/>
          <p:nvPr/>
        </p:nvSpPr>
        <p:spPr>
          <a:xfrm>
            <a:off x="4937760" y="3291840"/>
            <a:ext cx="365760" cy="365760"/>
          </a:xfrm>
          <a:prstGeom prst="ellipse">
            <a:avLst/>
          </a:prstGeom>
          <a:solidFill>
            <a:srgbClr val="1B2A4A"/>
          </a:solidFill>
          <a:ln/>
        </p:spPr>
        <p:txBody>
          <a:bodyPr/>
          <a:lstStyle/>
          <a:p>
            <a:endParaRPr lang="fr-FR"/>
          </a:p>
        </p:txBody>
      </p:sp>
      <p:sp>
        <p:nvSpPr>
          <p:cNvPr id="27" name="Text 25"/>
          <p:cNvSpPr/>
          <p:nvPr/>
        </p:nvSpPr>
        <p:spPr>
          <a:xfrm>
            <a:off x="4937760" y="3291840"/>
            <a:ext cx="365760" cy="36576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Q4</a:t>
            </a:r>
            <a:endParaRPr lang="en-US" sz="1000" dirty="0"/>
          </a:p>
        </p:txBody>
      </p:sp>
      <p:sp>
        <p:nvSpPr>
          <p:cNvPr id="28" name="Text 26"/>
          <p:cNvSpPr/>
          <p:nvPr/>
        </p:nvSpPr>
        <p:spPr>
          <a:xfrm>
            <a:off x="5394960" y="3273552"/>
            <a:ext cx="3337560" cy="411480"/>
          </a:xfrm>
          <a:prstGeom prst="rect">
            <a:avLst/>
          </a:prstGeom>
          <a:noFill/>
          <a:ln/>
        </p:spPr>
        <p:txBody>
          <a:bodyPr wrap="square" rtlCol="0" anchor="ctr"/>
          <a:lstStyle/>
          <a:p>
            <a:pPr marL="0" indent="0">
              <a:buNone/>
            </a:pPr>
            <a:r>
              <a:rPr lang="en-US" sz="1000" b="1" dirty="0">
                <a:solidFill>
                  <a:srgbClr val="1B2A4A"/>
                </a:solidFill>
                <a:latin typeface="Calibri" pitchFamily="34" charset="0"/>
                <a:ea typeface="Calibri" pitchFamily="34" charset="-122"/>
                <a:cs typeface="Calibri" pitchFamily="34" charset="-120"/>
              </a:rPr>
              <a:t>Comment le juge doit-il raisonner</a:t>
            </a:r>
            <a:endParaRPr lang="en-US" sz="1000" dirty="0"/>
          </a:p>
          <a:p>
            <a:pPr marL="0" indent="0">
              <a:buNone/>
            </a:pPr>
            <a:r>
              <a:rPr lang="en-US" sz="1000" b="1" dirty="0">
                <a:solidFill>
                  <a:srgbClr val="1B2A4A"/>
                </a:solidFill>
                <a:latin typeface="Calibri" pitchFamily="34" charset="0"/>
                <a:ea typeface="Calibri" pitchFamily="34" charset="-122"/>
                <a:cs typeface="Calibri" pitchFamily="34" charset="-120"/>
              </a:rPr>
              <a:t>face à ce type de preuve ?</a:t>
            </a:r>
            <a:endParaRPr lang="en-US" sz="1000" dirty="0"/>
          </a:p>
        </p:txBody>
      </p:sp>
      <p:sp>
        <p:nvSpPr>
          <p:cNvPr id="29" name="Text 27"/>
          <p:cNvSpPr/>
          <p:nvPr/>
        </p:nvSpPr>
        <p:spPr>
          <a:xfrm>
            <a:off x="5394960" y="3703320"/>
            <a:ext cx="3337560" cy="594360"/>
          </a:xfrm>
          <a:prstGeom prst="rect">
            <a:avLst/>
          </a:prstGeom>
          <a:noFill/>
          <a:ln/>
        </p:spPr>
        <p:txBody>
          <a:bodyPr wrap="square" rtlCol="0" anchor="ctr"/>
          <a:lstStyle/>
          <a:p>
            <a:pPr marL="0" indent="0">
              <a:buNone/>
            </a:pPr>
            <a:r>
              <a:rPr lang="en-US" sz="950" i="1" dirty="0">
                <a:solidFill>
                  <a:srgbClr val="4A4A4A"/>
                </a:solidFill>
                <a:latin typeface="Calibri" pitchFamily="34" charset="0"/>
                <a:ea typeface="Calibri" pitchFamily="34" charset="-122"/>
                <a:cs typeface="Calibri" pitchFamily="34" charset="-120"/>
              </a:rPr>
              <a:t>→ Appliquer le critère d'intelligibilité : le processus est-il explicable ? Sinon, la preuve générée ne peut fonder une conviction à elle seule.</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rPr>
              <a:t>IA et pratique judiciaire : la preuve numérique  |  CFJ Sénégal — 14 avril 2026</a:t>
            </a:r>
          </a:p>
        </p:txBody>
      </p:sp>
      <p:sp>
        <p:nvSpPr>
          <p:cNvPr id="4" name="Text 2"/>
          <p:cNvSpPr/>
          <p:nvPr/>
        </p:nvSpPr>
        <p:spPr>
          <a:xfrm>
            <a:off x="548640" y="274320"/>
            <a:ext cx="5486400" cy="365760"/>
          </a:xfrm>
          <a:prstGeom prst="rect">
            <a:avLst/>
          </a:prstGeom>
          <a:noFill/>
          <a:ln/>
        </p:spPr>
        <p:txBody>
          <a:bodyPr wrap="square" rtlCol="0" anchor="ctr"/>
          <a:lstStyle/>
          <a:p>
            <a:pPr marL="0" indent="0">
              <a:buNone/>
            </a:pPr>
            <a:r>
              <a:rPr lang="fr-FR" sz="1000" b="1" kern="0" spc="200" dirty="0">
                <a:solidFill>
                  <a:srgbClr val="C8A44E"/>
                </a:solidFill>
                <a:latin typeface="Calibri" pitchFamily="34" charset="0"/>
              </a:rPr>
              <a:t>INTRODUCTION — SUITE</a:t>
            </a:r>
          </a:p>
        </p:txBody>
      </p:sp>
      <p:sp>
        <p:nvSpPr>
          <p:cNvPr id="5" name="Shape 3"/>
          <p:cNvSpPr/>
          <p:nvPr/>
        </p:nvSpPr>
        <p:spPr>
          <a:xfrm>
            <a:off x="548640" y="777239"/>
            <a:ext cx="8046720" cy="2124271"/>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548640" y="777240"/>
            <a:ext cx="54864" cy="1554480"/>
          </a:xfrm>
          <a:prstGeom prst="rect">
            <a:avLst/>
          </a:prstGeom>
          <a:solidFill>
            <a:srgbClr val="C8A44E"/>
          </a:solidFill>
          <a:ln/>
        </p:spPr>
        <p:txBody>
          <a:bodyPr/>
          <a:lstStyle/>
          <a:p>
            <a:endParaRPr lang="fr-FR"/>
          </a:p>
        </p:txBody>
      </p:sp>
      <p:sp>
        <p:nvSpPr>
          <p:cNvPr id="7" name="Text 5"/>
          <p:cNvSpPr/>
          <p:nvPr/>
        </p:nvSpPr>
        <p:spPr>
          <a:xfrm>
            <a:off x="731520" y="1076130"/>
            <a:ext cx="4121559" cy="1371600"/>
          </a:xfrm>
          <a:prstGeom prst="rect">
            <a:avLst/>
          </a:prstGeom>
          <a:noFill/>
          <a:ln/>
        </p:spPr>
        <p:txBody>
          <a:bodyPr wrap="square" rtlCol="0" anchor="ctr"/>
          <a:lstStyle/>
          <a:p>
            <a:pPr marL="0" indent="0">
              <a:buNone/>
            </a:pPr>
            <a:r>
              <a:rPr lang="fr-FR" sz="1400" b="1" dirty="0">
                <a:solidFill>
                  <a:srgbClr val="1B2A4A"/>
                </a:solidFill>
                <a:latin typeface="Calibri" pitchFamily="34" charset="0"/>
              </a:rPr>
              <a:t>Février 2023 — France. </a:t>
            </a:r>
            <a:r>
              <a:rPr lang="fr-FR" sz="1400" dirty="0">
                <a:solidFill>
                  <a:srgbClr val="4A4A4A"/>
                </a:solidFill>
                <a:latin typeface="Calibri" pitchFamily="34" charset="0"/>
              </a:rPr>
              <a:t>François Hollande, ancien Président de la République française, est piégé pendant une quinzaine de minutes lors d’une visioconférence. Deux humoristes russes — Vovan et Lexus — usurpent l’identité de l’ex-président ukrainien Porochenko grâce à un deepfake : visage et voix synthétisés en temps réel. Hollande croit discuter des accords de Minsk et de la guerre en Ukraine. Il ne réalisera le piège qu’après coup. </a:t>
            </a:r>
          </a:p>
        </p:txBody>
      </p:sp>
      <p:sp>
        <p:nvSpPr>
          <p:cNvPr id="8" name="Shape 6"/>
          <p:cNvSpPr/>
          <p:nvPr/>
        </p:nvSpPr>
        <p:spPr>
          <a:xfrm>
            <a:off x="548640" y="3033065"/>
            <a:ext cx="8046720" cy="365760"/>
          </a:xfrm>
          <a:prstGeom prst="rect">
            <a:avLst/>
          </a:prstGeom>
          <a:solidFill>
            <a:srgbClr val="FBF5E6"/>
          </a:solidFill>
          <a:ln w="19050">
            <a:solidFill>
              <a:srgbClr val="C8A44E"/>
            </a:solidFill>
          </a:ln>
        </p:spPr>
        <p:txBody>
          <a:bodyPr wrap="square" rtlCol="0" anchor="ctr"/>
          <a:lstStyle/>
          <a:p>
            <a:pPr marL="228600" indent="0" algn="l">
              <a:buNone/>
            </a:pPr>
            <a:r>
              <a:rPr lang="fr-FR" sz="1100" b="1" dirty="0">
                <a:solidFill>
                  <a:srgbClr val="C8A44E"/>
                </a:solidFill>
                <a:latin typeface="Calibri" pitchFamily="34" charset="0"/>
              </a:rPr>
              <a:t>▶  </a:t>
            </a:r>
            <a:r>
              <a:rPr lang="fr-FR" sz="1100" b="1" dirty="0">
                <a:solidFill>
                  <a:srgbClr val="C8A44E"/>
                </a:solidFill>
                <a:latin typeface="Calibri" pitchFamily="34" charset="0"/>
                <a:hlinkClick r:id="rId2" tooltip="Hollande piégé"/>
              </a:rPr>
              <a:t>Hollande piégé </a:t>
            </a:r>
            <a:r>
              <a:rPr lang="fr-FR" sz="1100" b="1" dirty="0">
                <a:solidFill>
                  <a:srgbClr val="C8A44E"/>
                </a:solidFill>
                <a:latin typeface="Calibri" pitchFamily="34" charset="0"/>
              </a:rPr>
              <a:t>|    Source : Euronews, avril 2023</a:t>
            </a:r>
          </a:p>
        </p:txBody>
      </p:sp>
      <p:sp>
        <p:nvSpPr>
          <p:cNvPr id="9" name="Shape 7"/>
          <p:cNvSpPr/>
          <p:nvPr/>
        </p:nvSpPr>
        <p:spPr>
          <a:xfrm>
            <a:off x="548640" y="3530379"/>
            <a:ext cx="8046720" cy="128016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10" name="Text 8"/>
          <p:cNvSpPr/>
          <p:nvPr/>
        </p:nvSpPr>
        <p:spPr>
          <a:xfrm>
            <a:off x="731520" y="3408883"/>
            <a:ext cx="7680960" cy="1280160"/>
          </a:xfrm>
          <a:prstGeom prst="rect">
            <a:avLst/>
          </a:prstGeom>
          <a:noFill/>
          <a:ln/>
        </p:spPr>
        <p:txBody>
          <a:bodyPr wrap="square" rtlCol="0" anchor="ctr"/>
          <a:lstStyle/>
          <a:p>
            <a:pPr marL="0" indent="0" algn="ctr">
              <a:buNone/>
            </a:pPr>
            <a:r>
              <a:rPr lang="fr-FR" sz="1400" i="1" dirty="0">
                <a:solidFill>
                  <a:srgbClr val="FFFFFF"/>
                </a:solidFill>
                <a:latin typeface="Georgia" pitchFamily="34" charset="0"/>
              </a:rPr>
              <a:t>Même une personnalité politique expérimentée n’a pas détecté le deepfake sur le moment.</a:t>
            </a:r>
          </a:p>
          <a:p>
            <a:pPr marL="0" indent="0" algn="ctr">
              <a:buNone/>
            </a:pPr>
            <a:r>
              <a:rPr lang="fr-FR" sz="1200" dirty="0">
                <a:solidFill>
                  <a:srgbClr val="C8A44E"/>
                </a:solidFill>
                <a:latin typeface="Calibri" pitchFamily="34" charset="0"/>
              </a:rPr>
              <a:t>Imaginez l’impact lorsqu’une vidéo ou un enregistrement arrive dans un dossier judiciaire.</a:t>
            </a:r>
          </a:p>
        </p:txBody>
      </p:sp>
      <p:pic>
        <p:nvPicPr>
          <p:cNvPr id="13" name="Image 12">
            <a:extLst>
              <a:ext uri="{FF2B5EF4-FFF2-40B4-BE49-F238E27FC236}">
                <a16:creationId xmlns:a16="http://schemas.microsoft.com/office/drawing/2014/main" id="{C6438EAE-3838-86B9-1E8D-3A1CF5D27562}"/>
              </a:ext>
            </a:extLst>
          </p:cNvPr>
          <p:cNvPicPr>
            <a:picLocks noChangeAspect="1"/>
          </p:cNvPicPr>
          <p:nvPr/>
        </p:nvPicPr>
        <p:blipFill>
          <a:blip r:embed="rId3"/>
          <a:stretch>
            <a:fillRect/>
          </a:stretch>
        </p:blipFill>
        <p:spPr>
          <a:xfrm>
            <a:off x="5374234" y="831857"/>
            <a:ext cx="2855365" cy="195511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4">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4800" dirty="0">
                <a:solidFill>
                  <a:srgbClr val="C8A44E"/>
                </a:solidFill>
                <a:latin typeface="Georgia" pitchFamily="34" charset="0"/>
                <a:ea typeface="Georgia" pitchFamily="34" charset="-122"/>
                <a:cs typeface="Georgia" pitchFamily="34" charset="-120"/>
              </a:rPr>
              <a:t>✦</a:t>
            </a:r>
            <a:endParaRPr lang="en-US" sz="48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Conclusion</a:t>
            </a:r>
            <a:endParaRPr lang="en-US" sz="3000" dirty="0"/>
          </a:p>
          <a:p>
            <a:pPr marL="0" indent="0">
              <a:buNone/>
            </a:pPr>
            <a:r>
              <a:rPr lang="en-US" sz="3000" b="1" dirty="0">
                <a:solidFill>
                  <a:srgbClr val="FFFFFF"/>
                </a:solidFill>
                <a:latin typeface="Georgia" pitchFamily="34" charset="0"/>
                <a:ea typeface="Georgia" pitchFamily="34" charset="-122"/>
                <a:cs typeface="Georgia" pitchFamily="34" charset="-120"/>
              </a:rPr>
              <a:t>et perspectives</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Ce que le praticien du droit doit retenir</a:t>
            </a:r>
            <a:endParaRPr lang="en-US" sz="13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5">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2200" b="1" dirty="0">
                <a:solidFill>
                  <a:srgbClr val="1B2A4A"/>
                </a:solidFill>
                <a:latin typeface="Georgia" pitchFamily="34" charset="0"/>
                <a:ea typeface="Georgia" pitchFamily="34" charset="-122"/>
                <a:cs typeface="Georgia" pitchFamily="34" charset="-120"/>
              </a:rPr>
              <a:t>Trois messages essentiels</a:t>
            </a:r>
            <a:endParaRPr lang="en-US" sz="2200" dirty="0"/>
          </a:p>
        </p:txBody>
      </p:sp>
      <p:sp>
        <p:nvSpPr>
          <p:cNvPr id="5" name="Shape 3"/>
          <p:cNvSpPr/>
          <p:nvPr/>
        </p:nvSpPr>
        <p:spPr>
          <a:xfrm>
            <a:off x="548640" y="777240"/>
            <a:ext cx="8046720" cy="1143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731520" y="914400"/>
            <a:ext cx="548640" cy="548640"/>
          </a:xfrm>
          <a:prstGeom prst="ellipse">
            <a:avLst/>
          </a:prstGeom>
          <a:solidFill>
            <a:srgbClr val="1B2A4A"/>
          </a:solidFill>
          <a:ln/>
        </p:spPr>
        <p:txBody>
          <a:bodyPr/>
          <a:lstStyle/>
          <a:p>
            <a:endParaRPr lang="fr-FR"/>
          </a:p>
        </p:txBody>
      </p:sp>
      <p:sp>
        <p:nvSpPr>
          <p:cNvPr id="7" name="Text 5"/>
          <p:cNvSpPr/>
          <p:nvPr/>
        </p:nvSpPr>
        <p:spPr>
          <a:xfrm>
            <a:off x="731520" y="914400"/>
            <a:ext cx="548640" cy="548640"/>
          </a:xfrm>
          <a:prstGeom prst="rect">
            <a:avLst/>
          </a:prstGeom>
          <a:noFill/>
          <a:ln/>
        </p:spPr>
        <p:txBody>
          <a:bodyPr wrap="square" rtlCol="0" anchor="ctr"/>
          <a:lstStyle/>
          <a:p>
            <a:pPr marL="0" indent="0" algn="ctr">
              <a:buNone/>
            </a:pPr>
            <a:r>
              <a:rPr lang="en-US" sz="2200" b="1" dirty="0">
                <a:solidFill>
                  <a:srgbClr val="C8A44E"/>
                </a:solidFill>
                <a:latin typeface="Georgia" pitchFamily="34" charset="0"/>
                <a:ea typeface="Georgia" pitchFamily="34" charset="-122"/>
                <a:cs typeface="Georgia" pitchFamily="34" charset="-120"/>
              </a:rPr>
              <a:t>1</a:t>
            </a:r>
            <a:endParaRPr lang="en-US" sz="2200" dirty="0"/>
          </a:p>
        </p:txBody>
      </p:sp>
      <p:sp>
        <p:nvSpPr>
          <p:cNvPr id="8" name="Text 6"/>
          <p:cNvSpPr/>
          <p:nvPr/>
        </p:nvSpPr>
        <p:spPr>
          <a:xfrm>
            <a:off x="1463040" y="868680"/>
            <a:ext cx="6858000" cy="45720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La preuve numérique est un enjeu</a:t>
            </a:r>
            <a:endParaRPr lang="en-US" sz="1300" dirty="0"/>
          </a:p>
          <a:p>
            <a:pPr marL="0" indent="0">
              <a:buNone/>
            </a:pPr>
            <a:r>
              <a:rPr lang="en-US" sz="1300" b="1" dirty="0">
                <a:solidFill>
                  <a:srgbClr val="1B2A4A"/>
                </a:solidFill>
                <a:latin typeface="Georgia" pitchFamily="34" charset="0"/>
                <a:ea typeface="Georgia" pitchFamily="34" charset="-122"/>
                <a:cs typeface="Georgia" pitchFamily="34" charset="-120"/>
              </a:rPr>
              <a:t>qui exige une méthode</a:t>
            </a:r>
            <a:endParaRPr lang="en-US" sz="1300" dirty="0"/>
          </a:p>
        </p:txBody>
      </p:sp>
      <p:sp>
        <p:nvSpPr>
          <p:cNvPr id="9" name="Text 7"/>
          <p:cNvSpPr/>
          <p:nvPr/>
        </p:nvSpPr>
        <p:spPr>
          <a:xfrm>
            <a:off x="1463040" y="1325880"/>
            <a:ext cx="6858000" cy="50292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Elle est déjà partout dans le contentieux. L'IA en fait un enjeu</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plus complexe. Ce n'est pas une raison de s'en méfier par principe —</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c'est une raison de structurer son raisonnement.</a:t>
            </a:r>
            <a:endParaRPr lang="en-US" sz="1050" dirty="0"/>
          </a:p>
        </p:txBody>
      </p:sp>
      <p:sp>
        <p:nvSpPr>
          <p:cNvPr id="10" name="Shape 8"/>
          <p:cNvSpPr/>
          <p:nvPr/>
        </p:nvSpPr>
        <p:spPr>
          <a:xfrm>
            <a:off x="548640" y="2103120"/>
            <a:ext cx="8046720" cy="1143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1" name="Shape 9"/>
          <p:cNvSpPr/>
          <p:nvPr/>
        </p:nvSpPr>
        <p:spPr>
          <a:xfrm>
            <a:off x="731520" y="2240280"/>
            <a:ext cx="548640" cy="548640"/>
          </a:xfrm>
          <a:prstGeom prst="ellipse">
            <a:avLst/>
          </a:prstGeom>
          <a:solidFill>
            <a:srgbClr val="1B2A4A"/>
          </a:solidFill>
          <a:ln/>
        </p:spPr>
        <p:txBody>
          <a:bodyPr/>
          <a:lstStyle/>
          <a:p>
            <a:endParaRPr lang="fr-FR"/>
          </a:p>
        </p:txBody>
      </p:sp>
      <p:sp>
        <p:nvSpPr>
          <p:cNvPr id="12" name="Text 10"/>
          <p:cNvSpPr/>
          <p:nvPr/>
        </p:nvSpPr>
        <p:spPr>
          <a:xfrm>
            <a:off x="731520" y="2240280"/>
            <a:ext cx="548640" cy="548640"/>
          </a:xfrm>
          <a:prstGeom prst="rect">
            <a:avLst/>
          </a:prstGeom>
          <a:noFill/>
          <a:ln/>
        </p:spPr>
        <p:txBody>
          <a:bodyPr wrap="square" rtlCol="0" anchor="ctr"/>
          <a:lstStyle/>
          <a:p>
            <a:pPr marL="0" indent="0" algn="ctr">
              <a:buNone/>
            </a:pPr>
            <a:r>
              <a:rPr lang="en-US" sz="2200" b="1" dirty="0">
                <a:solidFill>
                  <a:srgbClr val="C8A44E"/>
                </a:solidFill>
                <a:latin typeface="Georgia" pitchFamily="34" charset="0"/>
                <a:ea typeface="Georgia" pitchFamily="34" charset="-122"/>
                <a:cs typeface="Georgia" pitchFamily="34" charset="-120"/>
              </a:rPr>
              <a:t>2</a:t>
            </a:r>
            <a:endParaRPr lang="en-US" sz="2200" dirty="0"/>
          </a:p>
        </p:txBody>
      </p:sp>
      <p:sp>
        <p:nvSpPr>
          <p:cNvPr id="13" name="Text 11"/>
          <p:cNvSpPr/>
          <p:nvPr/>
        </p:nvSpPr>
        <p:spPr>
          <a:xfrm>
            <a:off x="1463040" y="2194560"/>
            <a:ext cx="6858000" cy="45720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Le juge dispose de cadres,</a:t>
            </a:r>
            <a:endParaRPr lang="en-US" sz="1300" dirty="0"/>
          </a:p>
          <a:p>
            <a:pPr marL="0" indent="0">
              <a:buNone/>
            </a:pPr>
            <a:r>
              <a:rPr lang="en-US" sz="1300" b="1" dirty="0">
                <a:solidFill>
                  <a:srgbClr val="1B2A4A"/>
                </a:solidFill>
                <a:latin typeface="Georgia" pitchFamily="34" charset="0"/>
                <a:ea typeface="Georgia" pitchFamily="34" charset="-122"/>
                <a:cs typeface="Georgia" pitchFamily="34" charset="-120"/>
              </a:rPr>
              <a:t>d'outils et de critères</a:t>
            </a:r>
            <a:endParaRPr lang="en-US" sz="1300" dirty="0"/>
          </a:p>
        </p:txBody>
      </p:sp>
      <p:sp>
        <p:nvSpPr>
          <p:cNvPr id="14" name="Text 12"/>
          <p:cNvSpPr/>
          <p:nvPr/>
        </p:nvSpPr>
        <p:spPr>
          <a:xfrm>
            <a:off x="1463040" y="2651760"/>
            <a:ext cx="6858000" cy="50292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Cadres juridiques sénégalais et régionaux, grille de six critères,</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expertise forensique, faisceau d'indices — et désormais le critère</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d'intelligibilité pour les preuves générées par IA.</a:t>
            </a:r>
            <a:endParaRPr lang="en-US" sz="1050" dirty="0"/>
          </a:p>
        </p:txBody>
      </p:sp>
      <p:sp>
        <p:nvSpPr>
          <p:cNvPr id="15" name="Shape 13"/>
          <p:cNvSpPr/>
          <p:nvPr/>
        </p:nvSpPr>
        <p:spPr>
          <a:xfrm>
            <a:off x="548640" y="3429000"/>
            <a:ext cx="8046720" cy="11430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6" name="Shape 14"/>
          <p:cNvSpPr/>
          <p:nvPr/>
        </p:nvSpPr>
        <p:spPr>
          <a:xfrm>
            <a:off x="731520" y="3566160"/>
            <a:ext cx="548640" cy="548640"/>
          </a:xfrm>
          <a:prstGeom prst="ellipse">
            <a:avLst/>
          </a:prstGeom>
          <a:solidFill>
            <a:srgbClr val="1B2A4A"/>
          </a:solidFill>
          <a:ln/>
        </p:spPr>
        <p:txBody>
          <a:bodyPr/>
          <a:lstStyle/>
          <a:p>
            <a:endParaRPr lang="fr-FR"/>
          </a:p>
        </p:txBody>
      </p:sp>
      <p:sp>
        <p:nvSpPr>
          <p:cNvPr id="17" name="Text 15"/>
          <p:cNvSpPr/>
          <p:nvPr/>
        </p:nvSpPr>
        <p:spPr>
          <a:xfrm>
            <a:off x="731520" y="3566160"/>
            <a:ext cx="548640" cy="548640"/>
          </a:xfrm>
          <a:prstGeom prst="rect">
            <a:avLst/>
          </a:prstGeom>
          <a:noFill/>
          <a:ln/>
        </p:spPr>
        <p:txBody>
          <a:bodyPr wrap="square" rtlCol="0" anchor="ctr"/>
          <a:lstStyle/>
          <a:p>
            <a:pPr marL="0" indent="0" algn="ctr">
              <a:buNone/>
            </a:pPr>
            <a:r>
              <a:rPr lang="en-US" sz="2200" b="1" dirty="0">
                <a:solidFill>
                  <a:srgbClr val="C8A44E"/>
                </a:solidFill>
                <a:latin typeface="Georgia" pitchFamily="34" charset="0"/>
                <a:ea typeface="Georgia" pitchFamily="34" charset="-122"/>
                <a:cs typeface="Georgia" pitchFamily="34" charset="-120"/>
              </a:rPr>
              <a:t>3</a:t>
            </a:r>
            <a:endParaRPr lang="en-US" sz="2200" dirty="0"/>
          </a:p>
        </p:txBody>
      </p:sp>
      <p:sp>
        <p:nvSpPr>
          <p:cNvPr id="18" name="Text 16"/>
          <p:cNvSpPr/>
          <p:nvPr/>
        </p:nvSpPr>
        <p:spPr>
          <a:xfrm>
            <a:off x="1463040" y="3520440"/>
            <a:ext cx="6858000" cy="457200"/>
          </a:xfrm>
          <a:prstGeom prst="rect">
            <a:avLst/>
          </a:prstGeom>
          <a:noFill/>
          <a:ln/>
        </p:spPr>
        <p:txBody>
          <a:bodyPr wrap="square" rtlCol="0" anchor="ctr"/>
          <a:lstStyle/>
          <a:p>
            <a:pPr marL="0" indent="0">
              <a:buNone/>
            </a:pPr>
            <a:r>
              <a:rPr lang="en-US" sz="1300" b="1" dirty="0">
                <a:solidFill>
                  <a:srgbClr val="1B2A4A"/>
                </a:solidFill>
                <a:latin typeface="Georgia" pitchFamily="34" charset="0"/>
                <a:ea typeface="Georgia" pitchFamily="34" charset="-122"/>
                <a:cs typeface="Georgia" pitchFamily="34" charset="-120"/>
              </a:rPr>
              <a:t>L'enjeu est aussi institutionnel</a:t>
            </a:r>
            <a:endParaRPr lang="en-US" sz="1300" dirty="0"/>
          </a:p>
        </p:txBody>
      </p:sp>
      <p:sp>
        <p:nvSpPr>
          <p:cNvPr id="19" name="Text 17"/>
          <p:cNvSpPr/>
          <p:nvPr/>
        </p:nvSpPr>
        <p:spPr>
          <a:xfrm>
            <a:off x="1463040" y="3977640"/>
            <a:ext cx="6858000" cy="502920"/>
          </a:xfrm>
          <a:prstGeom prst="rect">
            <a:avLst/>
          </a:prstGeom>
          <a:noFill/>
          <a:ln/>
        </p:spPr>
        <p:txBody>
          <a:bodyPr wrap="square" rtlCol="0" anchor="ctr"/>
          <a:lstStyle/>
          <a:p>
            <a:pPr marL="0" indent="0">
              <a:buNone/>
            </a:pPr>
            <a:r>
              <a:rPr lang="en-US" sz="1050" dirty="0">
                <a:solidFill>
                  <a:srgbClr val="4A4A4A"/>
                </a:solidFill>
                <a:latin typeface="Calibri" pitchFamily="34" charset="0"/>
                <a:ea typeface="Calibri" pitchFamily="34" charset="-122"/>
                <a:cs typeface="Calibri" pitchFamily="34" charset="-120"/>
              </a:rPr>
              <a:t>Former les magistrats, doter les juridictions d'accès à l'expertise,</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développer la coopération régionale : c'est un investissement dans</a:t>
            </a:r>
            <a:endParaRPr lang="en-US" sz="1050" dirty="0"/>
          </a:p>
          <a:p>
            <a:pPr marL="0" indent="0">
              <a:buNone/>
            </a:pPr>
            <a:r>
              <a:rPr lang="en-US" sz="1050" dirty="0">
                <a:solidFill>
                  <a:srgbClr val="4A4A4A"/>
                </a:solidFill>
                <a:latin typeface="Calibri" pitchFamily="34" charset="0"/>
                <a:ea typeface="Calibri" pitchFamily="34" charset="-122"/>
                <a:cs typeface="Calibri" pitchFamily="34" charset="-120"/>
              </a:rPr>
              <a:t>la crédibilité de la justice à l'ère numérique.</a:t>
            </a:r>
            <a:endParaRPr lang="en-US" sz="105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26">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914400" y="365760"/>
            <a:ext cx="7315200" cy="2743200"/>
          </a:xfrm>
          <a:prstGeom prst="rect">
            <a:avLst/>
          </a:prstGeom>
          <a:noFill/>
          <a:ln/>
        </p:spPr>
        <p:txBody>
          <a:bodyPr wrap="square" rtlCol="0" anchor="ctr"/>
          <a:lstStyle/>
          <a:p>
            <a:pPr marL="0" indent="0" algn="ctr">
              <a:buNone/>
            </a:pPr>
            <a:r>
              <a:rPr lang="en-US" sz="1800" i="1" dirty="0">
                <a:solidFill>
                  <a:srgbClr val="FFFFFF"/>
                </a:solidFill>
                <a:latin typeface="Georgia" pitchFamily="34" charset="0"/>
                <a:ea typeface="Georgia" pitchFamily="34" charset="-122"/>
                <a:cs typeface="Georgia" pitchFamily="34" charset="-120"/>
              </a:rPr>
              <a:t>« Le juge a toujours été le gardien de la vérité judiciaire.
</a:t>
            </a:r>
            <a:endParaRPr lang="en-US" sz="1800" dirty="0"/>
          </a:p>
          <a:p>
            <a:pPr marL="0" indent="0" algn="ctr">
              <a:buNone/>
            </a:pPr>
            <a:r>
              <a:rPr lang="en-US" sz="1800" i="1" dirty="0">
                <a:solidFill>
                  <a:srgbClr val="FFFFFF"/>
                </a:solidFill>
                <a:latin typeface="Georgia" pitchFamily="34" charset="0"/>
                <a:ea typeface="Georgia" pitchFamily="34" charset="-122"/>
                <a:cs typeface="Georgia" pitchFamily="34" charset="-120"/>
              </a:rPr>
              <a:t>À l'ère de l'intelligence artificielle, cette mission n'a pas changé.
</a:t>
            </a:r>
            <a:endParaRPr lang="en-US" sz="1800" dirty="0"/>
          </a:p>
          <a:p>
            <a:pPr marL="0" indent="0" algn="ctr">
              <a:buNone/>
            </a:pPr>
            <a:r>
              <a:rPr lang="en-US" sz="1800" i="1" dirty="0">
                <a:solidFill>
                  <a:srgbClr val="C8A44E"/>
                </a:solidFill>
                <a:latin typeface="Georgia" pitchFamily="34" charset="0"/>
                <a:ea typeface="Georgia" pitchFamily="34" charset="-122"/>
                <a:cs typeface="Georgia" pitchFamily="34" charset="-120"/>
              </a:rPr>
              <a:t>Elle exige simplement de lui une vigilance nouvelle,</a:t>
            </a:r>
            <a:endParaRPr lang="en-US" sz="1800" dirty="0"/>
          </a:p>
          <a:p>
            <a:pPr marL="0" indent="0" algn="ctr">
              <a:buNone/>
            </a:pPr>
            <a:r>
              <a:rPr lang="en-US" sz="1800" i="1" dirty="0">
                <a:solidFill>
                  <a:srgbClr val="C8A44E"/>
                </a:solidFill>
                <a:latin typeface="Georgia" pitchFamily="34" charset="0"/>
                <a:ea typeface="Georgia" pitchFamily="34" charset="-122"/>
                <a:cs typeface="Georgia" pitchFamily="34" charset="-120"/>
              </a:rPr>
              <a:t>des outils nouveaux, et surtout —</a:t>
            </a:r>
            <a:endParaRPr lang="en-US" sz="1800" dirty="0"/>
          </a:p>
          <a:p>
            <a:pPr marL="0" indent="0" algn="ctr">
              <a:buNone/>
            </a:pPr>
            <a:r>
              <a:rPr lang="en-US" sz="1800" i="1" dirty="0">
                <a:solidFill>
                  <a:srgbClr val="C8A44E"/>
                </a:solidFill>
                <a:latin typeface="Georgia" pitchFamily="34" charset="0"/>
                <a:ea typeface="Georgia" pitchFamily="34" charset="-122"/>
                <a:cs typeface="Georgia" pitchFamily="34" charset="-120"/>
              </a:rPr>
              <a:t>une méthode plus rigoureuse. »</a:t>
            </a:r>
            <a:endParaRPr lang="en-US" sz="1800" dirty="0"/>
          </a:p>
        </p:txBody>
      </p:sp>
      <p:sp>
        <p:nvSpPr>
          <p:cNvPr id="4" name="Shape 2"/>
          <p:cNvSpPr/>
          <p:nvPr/>
        </p:nvSpPr>
        <p:spPr>
          <a:xfrm>
            <a:off x="3657600" y="3246120"/>
            <a:ext cx="1828800" cy="22860"/>
          </a:xfrm>
          <a:prstGeom prst="rect">
            <a:avLst/>
          </a:prstGeom>
          <a:solidFill>
            <a:srgbClr val="C8A44E"/>
          </a:solidFill>
          <a:ln/>
        </p:spPr>
        <p:txBody>
          <a:bodyPr/>
          <a:lstStyle/>
          <a:p>
            <a:endParaRPr lang="fr-FR"/>
          </a:p>
        </p:txBody>
      </p:sp>
      <p:sp>
        <p:nvSpPr>
          <p:cNvPr id="5" name="Text 3"/>
          <p:cNvSpPr/>
          <p:nvPr/>
        </p:nvSpPr>
        <p:spPr>
          <a:xfrm>
            <a:off x="914400" y="3383280"/>
            <a:ext cx="7315200" cy="502920"/>
          </a:xfrm>
          <a:prstGeom prst="rect">
            <a:avLst/>
          </a:prstGeom>
          <a:noFill/>
          <a:ln/>
        </p:spPr>
        <p:txBody>
          <a:bodyPr wrap="square" rtlCol="0" anchor="ctr"/>
          <a:lstStyle/>
          <a:p>
            <a:pPr marL="0" indent="0" algn="ctr">
              <a:buNone/>
            </a:pPr>
            <a:r>
              <a:rPr lang="en-US" sz="1400" dirty="0">
                <a:solidFill>
                  <a:srgbClr val="AAAAAA"/>
                </a:solidFill>
                <a:latin typeface="Calibri" pitchFamily="34" charset="0"/>
                <a:ea typeface="Calibri" pitchFamily="34" charset="-122"/>
                <a:cs typeface="Calibri" pitchFamily="34" charset="-120"/>
              </a:rPr>
              <a:t>Merci de votre attention.</a:t>
            </a:r>
            <a:endParaRPr lang="en-US" sz="1400" dirty="0"/>
          </a:p>
          <a:p>
            <a:pPr marL="0" indent="0" algn="ctr">
              <a:buNone/>
            </a:pPr>
            <a:r>
              <a:rPr lang="en-US" sz="1400" dirty="0">
                <a:solidFill>
                  <a:srgbClr val="AAAAAA"/>
                </a:solidFill>
                <a:latin typeface="Calibri" pitchFamily="34" charset="0"/>
                <a:ea typeface="Calibri" pitchFamily="34" charset="-122"/>
                <a:cs typeface="Calibri" pitchFamily="34" charset="-120"/>
              </a:rPr>
              <a:t>Place aux questions.</a:t>
            </a:r>
            <a:endParaRPr lang="en-US" sz="1400" dirty="0"/>
          </a:p>
        </p:txBody>
      </p:sp>
      <p:sp>
        <p:nvSpPr>
          <p:cNvPr id="6" name="Text 4"/>
          <p:cNvSpPr/>
          <p:nvPr/>
        </p:nvSpPr>
        <p:spPr>
          <a:xfrm>
            <a:off x="457200" y="4114800"/>
            <a:ext cx="8229600" cy="274320"/>
          </a:xfrm>
          <a:prstGeom prst="rect">
            <a:avLst/>
          </a:prstGeom>
          <a:noFill/>
          <a:ln/>
        </p:spPr>
        <p:txBody>
          <a:bodyPr wrap="square" rtlCol="0" anchor="ctr"/>
          <a:lstStyle/>
          <a:p>
            <a:pPr marL="0" indent="0" algn="ctr">
              <a:buNone/>
            </a:pPr>
            <a:r>
              <a:rPr lang="en-US" sz="900" dirty="0">
                <a:solidFill>
                  <a:srgbClr val="777777"/>
                </a:solidFill>
                <a:latin typeface="Calibri" pitchFamily="34" charset="0"/>
                <a:ea typeface="Calibri" pitchFamily="34" charset="-122"/>
                <a:cs typeface="Calibri" pitchFamily="34" charset="-120"/>
              </a:rPr>
              <a:t>Gora Ngom  |  gora.ngom@brio-academy.com  |  CFJ Sénégal — 14 avril 2026</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 Deepfake">
    <p:bg>
      <p:bgPr>
        <a:solidFill>
          <a:srgbClr val="F8F6F0"/>
        </a:solidFill>
        <a:effectLst/>
      </p:bgPr>
    </p:bg>
    <p:spTree>
      <p:nvGrpSpPr>
        <p:cNvPr id="1" name=""/>
        <p:cNvGrpSpPr/>
        <p:nvPr/>
      </p:nvGrpSpPr>
      <p:grpSpPr>
        <a:xfrm>
          <a:off x="0" y="0"/>
          <a:ext cx="0" cy="0"/>
          <a:chOff x="0" y="0"/>
          <a:chExt cx="0" cy="0"/>
        </a:xfrm>
      </p:grpSpPr>
      <p:sp>
        <p:nvSpPr>
          <p:cNvPr id="2" name="FooterBar"/>
          <p:cNvSpPr/>
          <p:nvPr/>
        </p:nvSpPr>
        <p:spPr>
          <a:xfrm>
            <a:off x="457200" y="4709160"/>
            <a:ext cx="8229600" cy="7315"/>
          </a:xfrm>
          <a:prstGeom prst="rect">
            <a:avLst/>
          </a:prstGeom>
          <a:solidFill>
            <a:srgbClr val="EFECE5"/>
          </a:solidFill>
          <a:ln/>
        </p:spPr>
        <p:txBody>
          <a:bodyPr/>
          <a:lstStyle/>
          <a:p>
            <a:endParaRPr lang="fr-FR"/>
          </a:p>
        </p:txBody>
      </p:sp>
      <p:sp>
        <p:nvSpPr>
          <p:cNvPr id="3" name="FooterText"/>
          <p:cNvSpPr/>
          <p:nvPr/>
        </p:nvSpPr>
        <p:spPr>
          <a:xfrm>
            <a:off x="457200" y="4736592"/>
            <a:ext cx="8229600" cy="320040"/>
          </a:xfrm>
          <a:prstGeom prst="rect">
            <a:avLst/>
          </a:prstGeom>
          <a:noFill/>
          <a:ln/>
        </p:spPr>
        <p:txBody>
          <a:bodyPr wrap="square" rtlCol="0" anchor="ctr"/>
          <a:lstStyle/>
          <a:p>
            <a:pPr marL="0" indent="0" algn="r">
              <a:buNone/>
            </a:pPr>
            <a:r>
              <a:rPr lang="fr-FR" sz="750" dirty="0">
                <a:solidFill>
                  <a:srgbClr val="AAAAAA"/>
                </a:solidFill>
                <a:latin typeface="Calibri" pitchFamily="34" charset="0"/>
              </a:rPr>
              <a:t>IA et pratique judiciaire : la preuve numérique  |  CFJ Sénégal — 14 avril 2026</a:t>
            </a:r>
          </a:p>
        </p:txBody>
      </p:sp>
      <p:sp>
        <p:nvSpPr>
          <p:cNvPr id="4" name="GoldLabel"/>
          <p:cNvSpPr/>
          <p:nvPr/>
        </p:nvSpPr>
        <p:spPr>
          <a:xfrm>
            <a:off x="548640" y="274320"/>
            <a:ext cx="7000000" cy="365760"/>
          </a:xfrm>
          <a:prstGeom prst="rect">
            <a:avLst/>
          </a:prstGeom>
          <a:noFill/>
          <a:ln/>
        </p:spPr>
        <p:txBody>
          <a:bodyPr wrap="square" rtlCol="0" anchor="ctr"/>
          <a:lstStyle/>
          <a:p>
            <a:pPr marL="0" indent="0">
              <a:buNone/>
            </a:pPr>
            <a:r>
              <a:rPr lang="fr-FR" sz="1000" b="1" kern="0" spc="200" dirty="0">
                <a:solidFill>
                  <a:srgbClr val="C8A44E"/>
                </a:solidFill>
                <a:latin typeface="Calibri" pitchFamily="34" charset="0"/>
              </a:rPr>
              <a:t>QU’EST-CE QU’UN DEEPFAKE ?</a:t>
            </a:r>
          </a:p>
        </p:txBody>
      </p:sp>
      <p:sp>
        <p:nvSpPr>
          <p:cNvPr id="5" name="GoldLine"/>
          <p:cNvSpPr/>
          <p:nvPr/>
        </p:nvSpPr>
        <p:spPr>
          <a:xfrm>
            <a:off x="4114800" y="710000"/>
            <a:ext cx="914400" cy="22860"/>
          </a:xfrm>
          <a:prstGeom prst="rect">
            <a:avLst/>
          </a:prstGeom>
          <a:solidFill>
            <a:srgbClr val="C8A44E"/>
          </a:solidFill>
          <a:ln/>
        </p:spPr>
        <p:txBody>
          <a:bodyPr/>
          <a:lstStyle/>
          <a:p>
            <a:endParaRPr lang="fr-FR"/>
          </a:p>
        </p:txBody>
      </p:sp>
      <p:sp>
        <p:nvSpPr>
          <p:cNvPr id="6" name="Definition"/>
          <p:cNvSpPr/>
          <p:nvPr/>
        </p:nvSpPr>
        <p:spPr>
          <a:xfrm>
            <a:off x="548640" y="820000"/>
            <a:ext cx="8045520" cy="1900000"/>
          </a:xfrm>
          <a:prstGeom prst="rect">
            <a:avLst/>
          </a:prstGeom>
          <a:noFill/>
          <a:ln/>
        </p:spPr>
        <p:txBody>
          <a:bodyPr wrap="square" rtlCol="0" anchor="ctr"/>
          <a:lstStyle/>
          <a:p>
            <a:pPr marL="0" indent="0" algn="ctr">
              <a:buNone/>
            </a:pPr>
            <a:r>
              <a:rPr lang="fr-FR" sz="1700" dirty="0">
                <a:solidFill>
                  <a:srgbClr val="4A4A4A"/>
                </a:solidFill>
                <a:latin typeface="Calibri" pitchFamily="34" charset="0"/>
              </a:rPr>
              <a:t>Un </a:t>
            </a:r>
            <a:r>
              <a:rPr lang="fr-FR" sz="1700" b="1" dirty="0">
                <a:solidFill>
                  <a:srgbClr val="1B2A4A"/>
                </a:solidFill>
                <a:latin typeface="Calibri" pitchFamily="34" charset="0"/>
              </a:rPr>
              <a:t>deepfake</a:t>
            </a:r>
            <a:r>
              <a:rPr lang="fr-FR" sz="1700" dirty="0">
                <a:solidFill>
                  <a:srgbClr val="4A4A4A"/>
                </a:solidFill>
                <a:latin typeface="Calibri" pitchFamily="34" charset="0"/>
              </a:rPr>
              <a:t> est un contenu vidéo, audio ou photographique</a:t>
            </a:r>
          </a:p>
          <a:p>
            <a:pPr marL="0" indent="0" algn="ctr">
              <a:buNone/>
            </a:pPr>
            <a:r>
              <a:rPr lang="fr-FR" sz="1700" dirty="0">
                <a:solidFill>
                  <a:srgbClr val="4A4A4A"/>
                </a:solidFill>
                <a:latin typeface="Calibri" pitchFamily="34" charset="0"/>
              </a:rPr>
              <a:t>généré ou fortement modifié par intelligence artificielle (</a:t>
            </a:r>
            <a:r>
              <a:rPr lang="fr-FR" sz="1700" i="1" dirty="0">
                <a:solidFill>
                  <a:srgbClr val="4A4A4A"/>
                </a:solidFill>
                <a:latin typeface="Calibri" pitchFamily="34" charset="0"/>
              </a:rPr>
              <a:t>deep learning</a:t>
            </a:r>
            <a:r>
              <a:rPr lang="fr-FR" sz="1700" dirty="0">
                <a:solidFill>
                  <a:srgbClr val="4A4A4A"/>
                </a:solidFill>
                <a:latin typeface="Calibri" pitchFamily="34" charset="0"/>
              </a:rPr>
              <a:t>)</a:t>
            </a:r>
          </a:p>
          <a:p>
            <a:pPr marL="0" indent="0" algn="ctr">
              <a:buNone/>
            </a:pPr>
            <a:r>
              <a:rPr lang="fr-FR" sz="1700" dirty="0">
                <a:solidFill>
                  <a:srgbClr val="4A4A4A"/>
                </a:solidFill>
                <a:latin typeface="Calibri" pitchFamily="34" charset="0"/>
              </a:rPr>
              <a:t>afin de faire croire qu’une personne réelle a dit ou fait</a:t>
            </a:r>
          </a:p>
          <a:p>
            <a:pPr marL="0" indent="0" algn="ctr">
              <a:buNone/>
            </a:pPr>
            <a:r>
              <a:rPr lang="fr-FR" sz="1700" dirty="0">
                <a:solidFill>
                  <a:srgbClr val="4A4A4A"/>
                </a:solidFill>
                <a:latin typeface="Calibri" pitchFamily="34" charset="0"/>
              </a:rPr>
              <a:t>quelque chose qu’elle n’a jamais dit ou fait.</a:t>
            </a:r>
          </a:p>
        </p:txBody>
      </p:sp>
      <p:sp>
        <p:nvSpPr>
          <p:cNvPr id="7" name="Etymology"/>
          <p:cNvSpPr/>
          <p:nvPr/>
        </p:nvSpPr>
        <p:spPr>
          <a:xfrm>
            <a:off x="548640" y="2880000"/>
            <a:ext cx="8045520" cy="280000"/>
          </a:xfrm>
          <a:prstGeom prst="rect">
            <a:avLst/>
          </a:prstGeom>
          <a:noFill/>
          <a:ln/>
        </p:spPr>
        <p:txBody>
          <a:bodyPr wrap="square" rtlCol="0" anchor="ctr"/>
          <a:lstStyle/>
          <a:p>
            <a:pPr marL="0" indent="0" algn="ctr">
              <a:buNone/>
            </a:pPr>
            <a:r>
              <a:rPr lang="fr-FR" sz="1100" i="1" dirty="0">
                <a:solidFill>
                  <a:srgbClr val="C8A44E"/>
                </a:solidFill>
                <a:latin typeface="Georgia" pitchFamily="34" charset="0"/>
              </a:rPr>
              <a:t>Étymologie : </a:t>
            </a:r>
            <a:r>
              <a:rPr lang="fr-FR" sz="1100" dirty="0">
                <a:solidFill>
                  <a:srgbClr val="4A4A4A"/>
                </a:solidFill>
                <a:latin typeface="Georgia" pitchFamily="34" charset="0"/>
              </a:rPr>
              <a:t>contraction de </a:t>
            </a:r>
            <a:r>
              <a:rPr lang="fr-FR" sz="1100" i="1" dirty="0">
                <a:solidFill>
                  <a:srgbClr val="4A4A4A"/>
                </a:solidFill>
                <a:latin typeface="Georgia" pitchFamily="34" charset="0"/>
              </a:rPr>
              <a:t>deep learning</a:t>
            </a:r>
            <a:r>
              <a:rPr lang="fr-FR" sz="1100" dirty="0">
                <a:solidFill>
                  <a:srgbClr val="4A4A4A"/>
                </a:solidFill>
                <a:latin typeface="Georgia" pitchFamily="34" charset="0"/>
              </a:rPr>
              <a:t> + </a:t>
            </a:r>
            <a:r>
              <a:rPr lang="fr-FR" sz="1100" i="1" dirty="0">
                <a:solidFill>
                  <a:srgbClr val="4A4A4A"/>
                </a:solidFill>
                <a:latin typeface="Georgia" pitchFamily="34" charset="0"/>
              </a:rPr>
              <a:t>fake</a:t>
            </a:r>
          </a:p>
        </p:txBody>
      </p:sp>
      <p:sp>
        <p:nvSpPr>
          <p:cNvPr id="8" name="TakeawayBox"/>
          <p:cNvSpPr/>
          <p:nvPr/>
        </p:nvSpPr>
        <p:spPr>
          <a:xfrm>
            <a:off x="548640" y="3280000"/>
            <a:ext cx="8045520" cy="380000"/>
          </a:xfrm>
          <a:prstGeom prst="rect">
            <a:avLst/>
          </a:prstGeom>
          <a:solidFill>
            <a:srgbClr val="1B2A4A"/>
          </a:solidFill>
          <a:ln/>
        </p:spPr>
        <p:txBody>
          <a:bodyPr wrap="square" lIns="180000" rIns="180000" rtlCol="0" anchor="ctr"/>
          <a:lstStyle/>
          <a:p>
            <a:pPr marL="0" indent="0" algn="ctr">
              <a:buNone/>
            </a:pPr>
            <a:r>
              <a:rPr lang="fr-FR" sz="1200" dirty="0">
                <a:solidFill>
                  <a:srgbClr val="FFFFFF"/>
                </a:solidFill>
                <a:latin typeface="Calibri" pitchFamily="34" charset="0"/>
              </a:rPr>
              <a:t>Aujourd’hui, ces technologies sont </a:t>
            </a:r>
            <a:r>
              <a:rPr lang="fr-FR" sz="1200" b="1" dirty="0">
                <a:solidFill>
                  <a:srgbClr val="C8A44E"/>
                </a:solidFill>
                <a:latin typeface="Calibri" pitchFamily="34" charset="0"/>
              </a:rPr>
              <a:t>accessibles à tous</a:t>
            </a:r>
            <a:r>
              <a:rPr lang="fr-FR" sz="1200" dirty="0">
                <a:solidFill>
                  <a:srgbClr val="FFFFFF"/>
                </a:solidFill>
                <a:latin typeface="Calibri" pitchFamily="34" charset="0"/>
              </a:rPr>
              <a:t> et réalisables en quelques minutes avec un simple téléphone.</a:t>
            </a:r>
          </a:p>
        </p:txBody>
      </p:sp>
    </p:spTree>
    <p:extLst>
      <p:ext uri="{BB962C8B-B14F-4D97-AF65-F5344CB8AC3E}">
        <p14:creationId xmlns:p14="http://schemas.microsoft.com/office/powerpoint/2010/main" val="1711483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74320"/>
            <a:ext cx="3657600" cy="36576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PROBLÉMATIQUE</a:t>
            </a:r>
            <a:endParaRPr lang="en-US" sz="1000" dirty="0"/>
          </a:p>
        </p:txBody>
      </p:sp>
      <p:sp>
        <p:nvSpPr>
          <p:cNvPr id="5" name="Text 3"/>
          <p:cNvSpPr/>
          <p:nvPr/>
        </p:nvSpPr>
        <p:spPr>
          <a:xfrm>
            <a:off x="914400" y="1097280"/>
            <a:ext cx="7315200" cy="1645920"/>
          </a:xfrm>
          <a:prstGeom prst="rect">
            <a:avLst/>
          </a:prstGeom>
          <a:noFill/>
          <a:ln/>
        </p:spPr>
        <p:txBody>
          <a:bodyPr wrap="square" rtlCol="0" anchor="ctr"/>
          <a:lstStyle/>
          <a:p>
            <a:pPr marL="0" indent="0" algn="ctr">
              <a:buNone/>
            </a:pPr>
            <a:r>
              <a:rPr lang="en-US" sz="2200" i="1" dirty="0">
                <a:solidFill>
                  <a:srgbClr val="1B2A4A"/>
                </a:solidFill>
                <a:latin typeface="Georgia" pitchFamily="34" charset="0"/>
                <a:ea typeface="Georgia" pitchFamily="34" charset="-122"/>
                <a:cs typeface="Georgia" pitchFamily="34" charset="-120"/>
              </a:rPr>
              <a:t>« À l'ère de l'intelligence artificielle générative,</a:t>
            </a:r>
            <a:endParaRPr lang="en-US" sz="2200" dirty="0"/>
          </a:p>
          <a:p>
            <a:pPr marL="0" indent="0" algn="ctr">
              <a:buNone/>
            </a:pPr>
            <a:r>
              <a:rPr lang="en-US" sz="2200" i="1" dirty="0">
                <a:solidFill>
                  <a:srgbClr val="1B2A4A"/>
                </a:solidFill>
                <a:latin typeface="Georgia" pitchFamily="34" charset="0"/>
                <a:ea typeface="Georgia" pitchFamily="34" charset="-122"/>
                <a:cs typeface="Georgia" pitchFamily="34" charset="-120"/>
              </a:rPr>
              <a:t>à quelles conditions le juge peut-il encore se fier</a:t>
            </a:r>
            <a:endParaRPr lang="en-US" sz="2200" dirty="0"/>
          </a:p>
          <a:p>
            <a:pPr marL="0" indent="0" algn="ctr">
              <a:buNone/>
            </a:pPr>
            <a:r>
              <a:rPr lang="en-US" sz="2200" i="1" dirty="0">
                <a:solidFill>
                  <a:srgbClr val="1B2A4A"/>
                </a:solidFill>
                <a:latin typeface="Georgia" pitchFamily="34" charset="0"/>
                <a:ea typeface="Georgia" pitchFamily="34" charset="-122"/>
                <a:cs typeface="Georgia" pitchFamily="34" charset="-120"/>
              </a:rPr>
              <a:t>à ce qu'il voit, entend et lit ? »</a:t>
            </a:r>
            <a:endParaRPr lang="en-US" sz="2200" dirty="0"/>
          </a:p>
        </p:txBody>
      </p:sp>
      <p:sp>
        <p:nvSpPr>
          <p:cNvPr id="6" name="Shape 4"/>
          <p:cNvSpPr/>
          <p:nvPr/>
        </p:nvSpPr>
        <p:spPr>
          <a:xfrm>
            <a:off x="4114800" y="2880360"/>
            <a:ext cx="914400" cy="22860"/>
          </a:xfrm>
          <a:prstGeom prst="rect">
            <a:avLst/>
          </a:prstGeom>
          <a:solidFill>
            <a:srgbClr val="C8A44E"/>
          </a:solidFill>
          <a:ln/>
        </p:spPr>
        <p:txBody>
          <a:bodyPr/>
          <a:lstStyle/>
          <a:p>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74320"/>
            <a:ext cx="8229600" cy="365760"/>
          </a:xfrm>
          <a:prstGeom prst="rect">
            <a:avLst/>
          </a:prstGeom>
          <a:noFill/>
          <a:ln/>
        </p:spPr>
        <p:txBody>
          <a:bodyPr wrap="square" rtlCol="0" anchor="ctr"/>
          <a:lstStyle/>
          <a:p>
            <a:pPr marL="0" indent="0">
              <a:buNone/>
            </a:pPr>
            <a:r>
              <a:rPr lang="en-US" sz="1000" b="1" kern="0" spc="200" dirty="0">
                <a:solidFill>
                  <a:srgbClr val="C8A44E"/>
                </a:solidFill>
                <a:latin typeface="Calibri" pitchFamily="34" charset="0"/>
                <a:ea typeface="Calibri" pitchFamily="34" charset="-122"/>
                <a:cs typeface="Calibri" pitchFamily="34" charset="-120"/>
              </a:rPr>
              <a:t>PLAN DE L'INTERVENTION — 45 MINUTES</a:t>
            </a:r>
            <a:endParaRPr lang="en-US" sz="1000" dirty="0"/>
          </a:p>
        </p:txBody>
      </p:sp>
      <p:sp>
        <p:nvSpPr>
          <p:cNvPr id="5" name="Shape 3"/>
          <p:cNvSpPr/>
          <p:nvPr/>
        </p:nvSpPr>
        <p:spPr>
          <a:xfrm>
            <a:off x="548640" y="822960"/>
            <a:ext cx="1965960" cy="3200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6" name="Shape 4"/>
          <p:cNvSpPr/>
          <p:nvPr/>
        </p:nvSpPr>
        <p:spPr>
          <a:xfrm>
            <a:off x="1234440" y="960120"/>
            <a:ext cx="594360" cy="594360"/>
          </a:xfrm>
          <a:prstGeom prst="ellipse">
            <a:avLst/>
          </a:prstGeom>
          <a:solidFill>
            <a:srgbClr val="1B2A4A"/>
          </a:solidFill>
          <a:ln/>
        </p:spPr>
        <p:txBody>
          <a:bodyPr/>
          <a:lstStyle/>
          <a:p>
            <a:endParaRPr lang="fr-FR"/>
          </a:p>
        </p:txBody>
      </p:sp>
      <p:sp>
        <p:nvSpPr>
          <p:cNvPr id="7" name="Text 5"/>
          <p:cNvSpPr/>
          <p:nvPr/>
        </p:nvSpPr>
        <p:spPr>
          <a:xfrm>
            <a:off x="1234440" y="960120"/>
            <a:ext cx="594360" cy="594360"/>
          </a:xfrm>
          <a:prstGeom prst="rect">
            <a:avLst/>
          </a:prstGeom>
          <a:noFill/>
          <a:ln/>
        </p:spPr>
        <p:txBody>
          <a:bodyPr wrap="square"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a:t>
            </a:r>
            <a:endParaRPr lang="en-US" sz="2200" dirty="0"/>
          </a:p>
        </p:txBody>
      </p:sp>
      <p:sp>
        <p:nvSpPr>
          <p:cNvPr id="8" name="Text 6"/>
          <p:cNvSpPr/>
          <p:nvPr/>
        </p:nvSpPr>
        <p:spPr>
          <a:xfrm>
            <a:off x="685800" y="1691640"/>
            <a:ext cx="1691640" cy="777240"/>
          </a:xfrm>
          <a:prstGeom prst="rect">
            <a:avLst/>
          </a:prstGeom>
          <a:noFill/>
          <a:ln/>
        </p:spPr>
        <p:txBody>
          <a:bodyPr wrap="square" rtlCol="0" anchor="t"/>
          <a:lstStyle/>
          <a:p>
            <a:pPr marL="0" indent="0" algn="ctr">
              <a:buNone/>
            </a:pPr>
            <a:r>
              <a:rPr lang="en-US" sz="1200" b="1" dirty="0">
                <a:solidFill>
                  <a:srgbClr val="1B2A4A"/>
                </a:solidFill>
                <a:latin typeface="Georgia" pitchFamily="34" charset="0"/>
                <a:ea typeface="Georgia" pitchFamily="34" charset="-122"/>
                <a:cs typeface="Georgia" pitchFamily="34" charset="-120"/>
              </a:rPr>
              <a:t>La preuve numérique</a:t>
            </a:r>
            <a:endParaRPr lang="en-US" sz="1200" dirty="0"/>
          </a:p>
          <a:p>
            <a:pPr marL="0" indent="0" algn="ctr">
              <a:buNone/>
            </a:pPr>
            <a:r>
              <a:rPr lang="en-US" sz="1200" b="1" dirty="0">
                <a:solidFill>
                  <a:srgbClr val="1B2A4A"/>
                </a:solidFill>
                <a:latin typeface="Georgia" pitchFamily="34" charset="0"/>
                <a:ea typeface="Georgia" pitchFamily="34" charset="-122"/>
                <a:cs typeface="Georgia" pitchFamily="34" charset="-120"/>
              </a:rPr>
              <a:t>est déjà là</a:t>
            </a:r>
            <a:endParaRPr lang="en-US" sz="1200" dirty="0"/>
          </a:p>
        </p:txBody>
      </p:sp>
      <p:sp>
        <p:nvSpPr>
          <p:cNvPr id="9" name="Shape 7"/>
          <p:cNvSpPr/>
          <p:nvPr/>
        </p:nvSpPr>
        <p:spPr>
          <a:xfrm>
            <a:off x="1097280" y="2514600"/>
            <a:ext cx="868680" cy="18288"/>
          </a:xfrm>
          <a:prstGeom prst="rect">
            <a:avLst/>
          </a:prstGeom>
          <a:solidFill>
            <a:srgbClr val="C8A44E"/>
          </a:solidFill>
          <a:ln/>
        </p:spPr>
        <p:txBody>
          <a:bodyPr/>
          <a:lstStyle/>
          <a:p>
            <a:endParaRPr lang="fr-FR"/>
          </a:p>
        </p:txBody>
      </p:sp>
      <p:sp>
        <p:nvSpPr>
          <p:cNvPr id="10" name="Text 8"/>
          <p:cNvSpPr/>
          <p:nvPr/>
        </p:nvSpPr>
        <p:spPr>
          <a:xfrm>
            <a:off x="685800" y="2651760"/>
            <a:ext cx="1691640" cy="731520"/>
          </a:xfrm>
          <a:prstGeom prst="rect">
            <a:avLst/>
          </a:prstGeom>
          <a:noFill/>
          <a:ln/>
        </p:spPr>
        <p:txBody>
          <a:bodyPr wrap="square" rtlCol="0" anchor="ctr"/>
          <a:lstStyle/>
          <a:p>
            <a:pPr marL="0" indent="0" algn="ctr">
              <a:buNone/>
            </a:pPr>
            <a:r>
              <a:rPr lang="en-US" sz="950" dirty="0">
                <a:solidFill>
                  <a:srgbClr val="4A4A4A"/>
                </a:solidFill>
                <a:latin typeface="Calibri" pitchFamily="34" charset="0"/>
                <a:ea typeface="Calibri" pitchFamily="34" charset="-122"/>
                <a:cs typeface="Calibri" pitchFamily="34" charset="-120"/>
              </a:rPr>
              <a:t>Types de preuves, grille de lecture</a:t>
            </a:r>
            <a:endParaRPr lang="en-US" sz="950" dirty="0"/>
          </a:p>
          <a:p>
            <a:pPr marL="0" indent="0" algn="ctr">
              <a:buNone/>
            </a:pPr>
            <a:r>
              <a:rPr lang="en-US" sz="950" dirty="0">
                <a:solidFill>
                  <a:srgbClr val="4A4A4A"/>
                </a:solidFill>
                <a:latin typeface="Calibri" pitchFamily="34" charset="0"/>
                <a:ea typeface="Calibri" pitchFamily="34" charset="-122"/>
                <a:cs typeface="Calibri" pitchFamily="34" charset="-120"/>
              </a:rPr>
              <a:t>pratique, cas WhatsApp</a:t>
            </a:r>
            <a:endParaRPr lang="en-US" sz="950" dirty="0"/>
          </a:p>
        </p:txBody>
      </p:sp>
      <p:sp>
        <p:nvSpPr>
          <p:cNvPr id="11" name="Text 9"/>
          <p:cNvSpPr/>
          <p:nvPr/>
        </p:nvSpPr>
        <p:spPr>
          <a:xfrm>
            <a:off x="685800" y="3474720"/>
            <a:ext cx="1691640" cy="36576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~8 min</a:t>
            </a:r>
            <a:endParaRPr lang="en-US" sz="900" dirty="0"/>
          </a:p>
        </p:txBody>
      </p:sp>
      <p:sp>
        <p:nvSpPr>
          <p:cNvPr id="12" name="Shape 10"/>
          <p:cNvSpPr/>
          <p:nvPr/>
        </p:nvSpPr>
        <p:spPr>
          <a:xfrm>
            <a:off x="2697480" y="822960"/>
            <a:ext cx="1965960" cy="3200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13" name="Shape 11"/>
          <p:cNvSpPr/>
          <p:nvPr/>
        </p:nvSpPr>
        <p:spPr>
          <a:xfrm>
            <a:off x="3383280" y="960120"/>
            <a:ext cx="594360" cy="594360"/>
          </a:xfrm>
          <a:prstGeom prst="ellipse">
            <a:avLst/>
          </a:prstGeom>
          <a:solidFill>
            <a:srgbClr val="1B2A4A"/>
          </a:solidFill>
          <a:ln/>
        </p:spPr>
        <p:txBody>
          <a:bodyPr/>
          <a:lstStyle/>
          <a:p>
            <a:endParaRPr lang="fr-FR"/>
          </a:p>
        </p:txBody>
      </p:sp>
      <p:sp>
        <p:nvSpPr>
          <p:cNvPr id="14" name="Text 12"/>
          <p:cNvSpPr/>
          <p:nvPr/>
        </p:nvSpPr>
        <p:spPr>
          <a:xfrm>
            <a:off x="3383280" y="960120"/>
            <a:ext cx="594360" cy="594360"/>
          </a:xfrm>
          <a:prstGeom prst="rect">
            <a:avLst/>
          </a:prstGeom>
          <a:noFill/>
          <a:ln/>
        </p:spPr>
        <p:txBody>
          <a:bodyPr wrap="square"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2</a:t>
            </a:r>
            <a:endParaRPr lang="en-US" sz="2200" dirty="0"/>
          </a:p>
        </p:txBody>
      </p:sp>
      <p:sp>
        <p:nvSpPr>
          <p:cNvPr id="15" name="Text 13"/>
          <p:cNvSpPr/>
          <p:nvPr/>
        </p:nvSpPr>
        <p:spPr>
          <a:xfrm>
            <a:off x="2834640" y="1691640"/>
            <a:ext cx="1691640" cy="777240"/>
          </a:xfrm>
          <a:prstGeom prst="rect">
            <a:avLst/>
          </a:prstGeom>
          <a:noFill/>
          <a:ln/>
        </p:spPr>
        <p:txBody>
          <a:bodyPr wrap="square" rtlCol="0" anchor="t"/>
          <a:lstStyle/>
          <a:p>
            <a:pPr marL="0" indent="0" algn="ctr">
              <a:buNone/>
            </a:pPr>
            <a:r>
              <a:rPr lang="en-US" sz="1200" b="1" dirty="0">
                <a:solidFill>
                  <a:srgbClr val="1B2A4A"/>
                </a:solidFill>
                <a:latin typeface="Georgia" pitchFamily="34" charset="0"/>
                <a:ea typeface="Georgia" pitchFamily="34" charset="-122"/>
                <a:cs typeface="Georgia" pitchFamily="34" charset="-120"/>
              </a:rPr>
              <a:t>Ce que l'IA</a:t>
            </a:r>
            <a:endParaRPr lang="en-US" sz="1200" dirty="0"/>
          </a:p>
          <a:p>
            <a:pPr marL="0" indent="0" algn="ctr">
              <a:buNone/>
            </a:pPr>
            <a:r>
              <a:rPr lang="en-US" sz="1200" b="1" dirty="0">
                <a:solidFill>
                  <a:srgbClr val="1B2A4A"/>
                </a:solidFill>
                <a:latin typeface="Georgia" pitchFamily="34" charset="0"/>
                <a:ea typeface="Georgia" pitchFamily="34" charset="-122"/>
                <a:cs typeface="Georgia" pitchFamily="34" charset="-120"/>
              </a:rPr>
              <a:t>change</a:t>
            </a:r>
            <a:endParaRPr lang="en-US" sz="1200" dirty="0"/>
          </a:p>
        </p:txBody>
      </p:sp>
      <p:sp>
        <p:nvSpPr>
          <p:cNvPr id="16" name="Shape 14"/>
          <p:cNvSpPr/>
          <p:nvPr/>
        </p:nvSpPr>
        <p:spPr>
          <a:xfrm>
            <a:off x="3246120" y="2514600"/>
            <a:ext cx="868680" cy="18288"/>
          </a:xfrm>
          <a:prstGeom prst="rect">
            <a:avLst/>
          </a:prstGeom>
          <a:solidFill>
            <a:srgbClr val="C8A44E"/>
          </a:solidFill>
          <a:ln/>
        </p:spPr>
        <p:txBody>
          <a:bodyPr/>
          <a:lstStyle/>
          <a:p>
            <a:endParaRPr lang="fr-FR"/>
          </a:p>
        </p:txBody>
      </p:sp>
      <p:sp>
        <p:nvSpPr>
          <p:cNvPr id="17" name="Text 15"/>
          <p:cNvSpPr/>
          <p:nvPr/>
        </p:nvSpPr>
        <p:spPr>
          <a:xfrm>
            <a:off x="2834640" y="2651760"/>
            <a:ext cx="1691640" cy="731520"/>
          </a:xfrm>
          <a:prstGeom prst="rect">
            <a:avLst/>
          </a:prstGeom>
          <a:noFill/>
          <a:ln/>
        </p:spPr>
        <p:txBody>
          <a:bodyPr wrap="square" rtlCol="0" anchor="ctr"/>
          <a:lstStyle/>
          <a:p>
            <a:pPr marL="0" indent="0" algn="ctr">
              <a:buNone/>
            </a:pPr>
            <a:r>
              <a:rPr lang="en-US" sz="950" dirty="0">
                <a:solidFill>
                  <a:srgbClr val="4A4A4A"/>
                </a:solidFill>
                <a:latin typeface="Calibri" pitchFamily="34" charset="0"/>
                <a:ea typeface="Calibri" pitchFamily="34" charset="-122"/>
                <a:cs typeface="Calibri" pitchFamily="34" charset="-120"/>
              </a:rPr>
              <a:t>Le faux crédible, le dividende</a:t>
            </a:r>
            <a:endParaRPr lang="en-US" sz="950" dirty="0"/>
          </a:p>
          <a:p>
            <a:pPr marL="0" indent="0" algn="ctr">
              <a:buNone/>
            </a:pPr>
            <a:r>
              <a:rPr lang="en-US" sz="950" dirty="0">
                <a:solidFill>
                  <a:srgbClr val="4A4A4A"/>
                </a:solidFill>
                <a:latin typeface="Calibri" pitchFamily="34" charset="0"/>
                <a:ea typeface="Calibri" pitchFamily="34" charset="-122"/>
                <a:cs typeface="Calibri" pitchFamily="34" charset="-120"/>
              </a:rPr>
              <a:t>du menteur, jurisprudence</a:t>
            </a:r>
            <a:endParaRPr lang="en-US" sz="950" dirty="0"/>
          </a:p>
        </p:txBody>
      </p:sp>
      <p:sp>
        <p:nvSpPr>
          <p:cNvPr id="18" name="Text 16"/>
          <p:cNvSpPr/>
          <p:nvPr/>
        </p:nvSpPr>
        <p:spPr>
          <a:xfrm>
            <a:off x="2834640" y="3474720"/>
            <a:ext cx="1691640" cy="36576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~12 min</a:t>
            </a:r>
            <a:endParaRPr lang="en-US" sz="900" dirty="0"/>
          </a:p>
        </p:txBody>
      </p:sp>
      <p:sp>
        <p:nvSpPr>
          <p:cNvPr id="19" name="Shape 17"/>
          <p:cNvSpPr/>
          <p:nvPr/>
        </p:nvSpPr>
        <p:spPr>
          <a:xfrm>
            <a:off x="4846320" y="822960"/>
            <a:ext cx="1965960" cy="3200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0" name="Shape 18"/>
          <p:cNvSpPr/>
          <p:nvPr/>
        </p:nvSpPr>
        <p:spPr>
          <a:xfrm>
            <a:off x="5532120" y="960120"/>
            <a:ext cx="594360" cy="594360"/>
          </a:xfrm>
          <a:prstGeom prst="ellipse">
            <a:avLst/>
          </a:prstGeom>
          <a:solidFill>
            <a:srgbClr val="1B2A4A"/>
          </a:solidFill>
          <a:ln/>
        </p:spPr>
        <p:txBody>
          <a:bodyPr/>
          <a:lstStyle/>
          <a:p>
            <a:endParaRPr lang="fr-FR"/>
          </a:p>
        </p:txBody>
      </p:sp>
      <p:sp>
        <p:nvSpPr>
          <p:cNvPr id="21" name="Text 19"/>
          <p:cNvSpPr/>
          <p:nvPr/>
        </p:nvSpPr>
        <p:spPr>
          <a:xfrm>
            <a:off x="5532120" y="960120"/>
            <a:ext cx="594360" cy="594360"/>
          </a:xfrm>
          <a:prstGeom prst="rect">
            <a:avLst/>
          </a:prstGeom>
          <a:noFill/>
          <a:ln/>
        </p:spPr>
        <p:txBody>
          <a:bodyPr wrap="square"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3</a:t>
            </a:r>
            <a:endParaRPr lang="en-US" sz="2200" dirty="0"/>
          </a:p>
        </p:txBody>
      </p:sp>
      <p:sp>
        <p:nvSpPr>
          <p:cNvPr id="22" name="Text 20"/>
          <p:cNvSpPr/>
          <p:nvPr/>
        </p:nvSpPr>
        <p:spPr>
          <a:xfrm>
            <a:off x="4983480" y="1691640"/>
            <a:ext cx="1691640" cy="777240"/>
          </a:xfrm>
          <a:prstGeom prst="rect">
            <a:avLst/>
          </a:prstGeom>
          <a:noFill/>
          <a:ln/>
        </p:spPr>
        <p:txBody>
          <a:bodyPr wrap="square" rtlCol="0" anchor="t"/>
          <a:lstStyle/>
          <a:p>
            <a:pPr marL="0" indent="0" algn="ctr">
              <a:buNone/>
            </a:pPr>
            <a:r>
              <a:rPr lang="en-US" sz="1200" b="1" dirty="0">
                <a:solidFill>
                  <a:srgbClr val="1B2A4A"/>
                </a:solidFill>
                <a:latin typeface="Georgia" pitchFamily="34" charset="0"/>
                <a:ea typeface="Georgia" pitchFamily="34" charset="-122"/>
                <a:cs typeface="Georgia" pitchFamily="34" charset="-120"/>
              </a:rPr>
              <a:t>Comment raisonner</a:t>
            </a:r>
            <a:endParaRPr lang="en-US" sz="1200" dirty="0"/>
          </a:p>
          <a:p>
            <a:pPr marL="0" indent="0" algn="ctr">
              <a:buNone/>
            </a:pPr>
            <a:r>
              <a:rPr lang="en-US" sz="1200" b="1" dirty="0">
                <a:solidFill>
                  <a:srgbClr val="1B2A4A"/>
                </a:solidFill>
                <a:latin typeface="Georgia" pitchFamily="34" charset="0"/>
                <a:ea typeface="Georgia" pitchFamily="34" charset="-122"/>
                <a:cs typeface="Georgia" pitchFamily="34" charset="-120"/>
              </a:rPr>
              <a:t>et se protéger</a:t>
            </a:r>
            <a:endParaRPr lang="en-US" sz="1200" dirty="0"/>
          </a:p>
        </p:txBody>
      </p:sp>
      <p:sp>
        <p:nvSpPr>
          <p:cNvPr id="23" name="Shape 21"/>
          <p:cNvSpPr/>
          <p:nvPr/>
        </p:nvSpPr>
        <p:spPr>
          <a:xfrm>
            <a:off x="5394960" y="2514600"/>
            <a:ext cx="868680" cy="18288"/>
          </a:xfrm>
          <a:prstGeom prst="rect">
            <a:avLst/>
          </a:prstGeom>
          <a:solidFill>
            <a:srgbClr val="C8A44E"/>
          </a:solidFill>
          <a:ln/>
        </p:spPr>
        <p:txBody>
          <a:bodyPr/>
          <a:lstStyle/>
          <a:p>
            <a:endParaRPr lang="fr-FR"/>
          </a:p>
        </p:txBody>
      </p:sp>
      <p:sp>
        <p:nvSpPr>
          <p:cNvPr id="24" name="Text 22"/>
          <p:cNvSpPr/>
          <p:nvPr/>
        </p:nvSpPr>
        <p:spPr>
          <a:xfrm>
            <a:off x="4983480" y="2651760"/>
            <a:ext cx="1691640" cy="731520"/>
          </a:xfrm>
          <a:prstGeom prst="rect">
            <a:avLst/>
          </a:prstGeom>
          <a:noFill/>
          <a:ln/>
        </p:spPr>
        <p:txBody>
          <a:bodyPr wrap="square" rtlCol="0" anchor="ctr"/>
          <a:lstStyle/>
          <a:p>
            <a:pPr marL="0" indent="0" algn="ctr">
              <a:buNone/>
            </a:pPr>
            <a:r>
              <a:rPr lang="en-US" sz="950" dirty="0">
                <a:solidFill>
                  <a:srgbClr val="4A4A4A"/>
                </a:solidFill>
                <a:latin typeface="Calibri" pitchFamily="34" charset="0"/>
                <a:ea typeface="Calibri" pitchFamily="34" charset="-122"/>
                <a:cs typeface="Calibri" pitchFamily="34" charset="-120"/>
              </a:rPr>
              <a:t>Cadres juridiques, grille de</a:t>
            </a:r>
            <a:endParaRPr lang="en-US" sz="950" dirty="0"/>
          </a:p>
          <a:p>
            <a:pPr marL="0" indent="0" algn="ctr">
              <a:buNone/>
            </a:pPr>
            <a:r>
              <a:rPr lang="en-US" sz="950" dirty="0">
                <a:solidFill>
                  <a:srgbClr val="4A4A4A"/>
                </a:solidFill>
                <a:latin typeface="Calibri" pitchFamily="34" charset="0"/>
                <a:ea typeface="Calibri" pitchFamily="34" charset="-122"/>
                <a:cs typeface="Calibri" pitchFamily="34" charset="-120"/>
              </a:rPr>
              <a:t>prudence, expertise, limites</a:t>
            </a:r>
            <a:endParaRPr lang="en-US" sz="950" dirty="0"/>
          </a:p>
        </p:txBody>
      </p:sp>
      <p:sp>
        <p:nvSpPr>
          <p:cNvPr id="25" name="Text 23"/>
          <p:cNvSpPr/>
          <p:nvPr/>
        </p:nvSpPr>
        <p:spPr>
          <a:xfrm>
            <a:off x="4983480" y="3474720"/>
            <a:ext cx="1691640" cy="36576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~12 min</a:t>
            </a:r>
            <a:endParaRPr lang="en-US" sz="900" dirty="0"/>
          </a:p>
        </p:txBody>
      </p:sp>
      <p:sp>
        <p:nvSpPr>
          <p:cNvPr id="26" name="Shape 24"/>
          <p:cNvSpPr/>
          <p:nvPr/>
        </p:nvSpPr>
        <p:spPr>
          <a:xfrm>
            <a:off x="6995160" y="822960"/>
            <a:ext cx="1965960" cy="320040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7" name="Shape 25"/>
          <p:cNvSpPr/>
          <p:nvPr/>
        </p:nvSpPr>
        <p:spPr>
          <a:xfrm>
            <a:off x="7680960" y="960120"/>
            <a:ext cx="594360" cy="594360"/>
          </a:xfrm>
          <a:prstGeom prst="ellipse">
            <a:avLst/>
          </a:prstGeom>
          <a:solidFill>
            <a:srgbClr val="1B2A4A"/>
          </a:solidFill>
          <a:ln/>
        </p:spPr>
        <p:txBody>
          <a:bodyPr/>
          <a:lstStyle/>
          <a:p>
            <a:endParaRPr lang="fr-FR"/>
          </a:p>
        </p:txBody>
      </p:sp>
      <p:sp>
        <p:nvSpPr>
          <p:cNvPr id="28" name="Text 26"/>
          <p:cNvSpPr/>
          <p:nvPr/>
        </p:nvSpPr>
        <p:spPr>
          <a:xfrm>
            <a:off x="7680960" y="960120"/>
            <a:ext cx="594360" cy="594360"/>
          </a:xfrm>
          <a:prstGeom prst="rect">
            <a:avLst/>
          </a:prstGeom>
          <a:noFill/>
          <a:ln/>
        </p:spPr>
        <p:txBody>
          <a:bodyPr wrap="square"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4</a:t>
            </a:r>
            <a:endParaRPr lang="en-US" sz="2200" dirty="0"/>
          </a:p>
        </p:txBody>
      </p:sp>
      <p:sp>
        <p:nvSpPr>
          <p:cNvPr id="29" name="Text 27"/>
          <p:cNvSpPr/>
          <p:nvPr/>
        </p:nvSpPr>
        <p:spPr>
          <a:xfrm>
            <a:off x="7132320" y="1691640"/>
            <a:ext cx="1691640" cy="777240"/>
          </a:xfrm>
          <a:prstGeom prst="rect">
            <a:avLst/>
          </a:prstGeom>
          <a:noFill/>
          <a:ln/>
        </p:spPr>
        <p:txBody>
          <a:bodyPr wrap="square" rtlCol="0" anchor="t"/>
          <a:lstStyle/>
          <a:p>
            <a:pPr marL="0" indent="0" algn="ctr">
              <a:buNone/>
            </a:pPr>
            <a:r>
              <a:rPr lang="en-US" sz="1200" b="1" dirty="0">
                <a:solidFill>
                  <a:srgbClr val="1B2A4A"/>
                </a:solidFill>
                <a:latin typeface="Georgia" pitchFamily="34" charset="0"/>
                <a:ea typeface="Georgia" pitchFamily="34" charset="-122"/>
                <a:cs typeface="Georgia" pitchFamily="34" charset="-120"/>
              </a:rPr>
              <a:t>Cas pratiques</a:t>
            </a:r>
            <a:endParaRPr lang="en-US" sz="1200" dirty="0"/>
          </a:p>
          <a:p>
            <a:pPr marL="0" indent="0" algn="ctr">
              <a:buNone/>
            </a:pPr>
            <a:r>
              <a:rPr lang="en-US" sz="1200" b="1" dirty="0">
                <a:solidFill>
                  <a:srgbClr val="1B2A4A"/>
                </a:solidFill>
                <a:latin typeface="Georgia" pitchFamily="34" charset="0"/>
                <a:ea typeface="Georgia" pitchFamily="34" charset="-122"/>
                <a:cs typeface="Georgia" pitchFamily="34" charset="-120"/>
              </a:rPr>
              <a:t>interactifs</a:t>
            </a:r>
            <a:endParaRPr lang="en-US" sz="1200" dirty="0"/>
          </a:p>
        </p:txBody>
      </p:sp>
      <p:sp>
        <p:nvSpPr>
          <p:cNvPr id="30" name="Shape 28"/>
          <p:cNvSpPr/>
          <p:nvPr/>
        </p:nvSpPr>
        <p:spPr>
          <a:xfrm>
            <a:off x="7543800" y="2514600"/>
            <a:ext cx="868680" cy="18288"/>
          </a:xfrm>
          <a:prstGeom prst="rect">
            <a:avLst/>
          </a:prstGeom>
          <a:solidFill>
            <a:srgbClr val="C8A44E"/>
          </a:solidFill>
          <a:ln/>
        </p:spPr>
        <p:txBody>
          <a:bodyPr/>
          <a:lstStyle/>
          <a:p>
            <a:endParaRPr lang="fr-FR"/>
          </a:p>
        </p:txBody>
      </p:sp>
      <p:sp>
        <p:nvSpPr>
          <p:cNvPr id="31" name="Text 29"/>
          <p:cNvSpPr/>
          <p:nvPr/>
        </p:nvSpPr>
        <p:spPr>
          <a:xfrm>
            <a:off x="7132320" y="2651760"/>
            <a:ext cx="1691640" cy="731520"/>
          </a:xfrm>
          <a:prstGeom prst="rect">
            <a:avLst/>
          </a:prstGeom>
          <a:noFill/>
          <a:ln/>
        </p:spPr>
        <p:txBody>
          <a:bodyPr wrap="square" rtlCol="0" anchor="ctr"/>
          <a:lstStyle/>
          <a:p>
            <a:pPr marL="0" indent="0" algn="ctr">
              <a:buNone/>
            </a:pPr>
            <a:r>
              <a:rPr lang="en-US" sz="950" dirty="0">
                <a:solidFill>
                  <a:srgbClr val="4A4A4A"/>
                </a:solidFill>
                <a:latin typeface="Calibri" pitchFamily="34" charset="0"/>
                <a:ea typeface="Calibri" pitchFamily="34" charset="-122"/>
                <a:cs typeface="Calibri" pitchFamily="34" charset="-120"/>
              </a:rPr>
              <a:t>3 cas — raisonnons</a:t>
            </a:r>
            <a:endParaRPr lang="en-US" sz="950" dirty="0"/>
          </a:p>
          <a:p>
            <a:pPr marL="0" indent="0" algn="ctr">
              <a:buNone/>
            </a:pPr>
            <a:r>
              <a:rPr lang="en-US" sz="950" dirty="0">
                <a:solidFill>
                  <a:srgbClr val="4A4A4A"/>
                </a:solidFill>
                <a:latin typeface="Calibri" pitchFamily="34" charset="0"/>
                <a:ea typeface="Calibri" pitchFamily="34" charset="-122"/>
                <a:cs typeface="Calibri" pitchFamily="34" charset="-120"/>
              </a:rPr>
              <a:t>ensemble</a:t>
            </a:r>
            <a:endParaRPr lang="en-US" sz="950" dirty="0"/>
          </a:p>
        </p:txBody>
      </p:sp>
      <p:sp>
        <p:nvSpPr>
          <p:cNvPr id="32" name="Text 30"/>
          <p:cNvSpPr/>
          <p:nvPr/>
        </p:nvSpPr>
        <p:spPr>
          <a:xfrm>
            <a:off x="7132320" y="3474720"/>
            <a:ext cx="1691640" cy="365760"/>
          </a:xfrm>
          <a:prstGeom prst="rect">
            <a:avLst/>
          </a:prstGeom>
          <a:noFill/>
          <a:ln/>
        </p:spPr>
        <p:txBody>
          <a:bodyPr wrap="square" rtlCol="0" anchor="ctr"/>
          <a:lstStyle/>
          <a:p>
            <a:pPr marL="0" indent="0" algn="ctr">
              <a:buNone/>
            </a:pPr>
            <a:r>
              <a:rPr lang="en-US" sz="900" b="1" dirty="0">
                <a:solidFill>
                  <a:srgbClr val="C8A44E"/>
                </a:solidFill>
                <a:latin typeface="Calibri" pitchFamily="34" charset="0"/>
                <a:ea typeface="Calibri" pitchFamily="34" charset="-122"/>
                <a:cs typeface="Calibri" pitchFamily="34" charset="-120"/>
              </a:rPr>
              <a:t>~8 min</a:t>
            </a:r>
            <a:endParaRPr lang="en-US" sz="900" dirty="0"/>
          </a:p>
        </p:txBody>
      </p:sp>
      <p:sp>
        <p:nvSpPr>
          <p:cNvPr id="33" name="Shape 31"/>
          <p:cNvSpPr/>
          <p:nvPr/>
        </p:nvSpPr>
        <p:spPr>
          <a:xfrm>
            <a:off x="548640" y="4160520"/>
            <a:ext cx="8229600" cy="457200"/>
          </a:xfrm>
          <a:prstGeom prst="rect">
            <a:avLst/>
          </a:prstGeom>
          <a:solidFill>
            <a:srgbClr val="1B2A4A"/>
          </a:solidFill>
          <a:ln/>
          <a:effectLst>
            <a:outerShdw blurRad="50800" dist="25400" dir="8100000" algn="bl" rotWithShape="0">
              <a:srgbClr val="000000">
                <a:alpha val="8000"/>
              </a:srgbClr>
            </a:outerShdw>
          </a:effectLst>
        </p:spPr>
        <p:txBody>
          <a:bodyPr/>
          <a:lstStyle/>
          <a:p>
            <a:endParaRPr lang="fr-FR"/>
          </a:p>
        </p:txBody>
      </p:sp>
      <p:sp>
        <p:nvSpPr>
          <p:cNvPr id="34" name="Text 32"/>
          <p:cNvSpPr/>
          <p:nvPr/>
        </p:nvSpPr>
        <p:spPr>
          <a:xfrm>
            <a:off x="731520" y="4160520"/>
            <a:ext cx="7863840" cy="457200"/>
          </a:xfrm>
          <a:prstGeom prst="rect">
            <a:avLst/>
          </a:prstGeom>
          <a:noFill/>
          <a:ln/>
        </p:spPr>
        <p:txBody>
          <a:bodyPr wrap="square" rtlCol="0" anchor="ctr"/>
          <a:lstStyle/>
          <a:p>
            <a:pPr marL="0" indent="0" algn="ctr">
              <a:buNone/>
            </a:pPr>
            <a:r>
              <a:rPr lang="en-US" sz="1100" dirty="0">
                <a:solidFill>
                  <a:srgbClr val="C8A44E"/>
                </a:solidFill>
                <a:latin typeface="Calibri" pitchFamily="34" charset="0"/>
                <a:ea typeface="Calibri" pitchFamily="34" charset="-122"/>
                <a:cs typeface="Calibri" pitchFamily="34" charset="-120"/>
              </a:rPr>
              <a:t>✦  Conclusion et perspectives — ~5 min  +  Questions du public — ~15 min</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32004"/>
          </a:xfrm>
          <a:prstGeom prst="rect">
            <a:avLst/>
          </a:prstGeom>
          <a:solidFill>
            <a:srgbClr val="C8A44E"/>
          </a:solidFill>
          <a:ln/>
        </p:spPr>
        <p:txBody>
          <a:bodyPr/>
          <a:lstStyle/>
          <a:p>
            <a:endParaRPr lang="fr-FR"/>
          </a:p>
        </p:txBody>
      </p:sp>
      <p:sp>
        <p:nvSpPr>
          <p:cNvPr id="3" name="Text 1"/>
          <p:cNvSpPr/>
          <p:nvPr/>
        </p:nvSpPr>
        <p:spPr>
          <a:xfrm>
            <a:off x="731520" y="1188720"/>
            <a:ext cx="1371600" cy="1371600"/>
          </a:xfrm>
          <a:prstGeom prst="rect">
            <a:avLst/>
          </a:prstGeom>
          <a:noFill/>
          <a:ln/>
        </p:spPr>
        <p:txBody>
          <a:bodyPr wrap="square" rtlCol="0" anchor="ctr"/>
          <a:lstStyle/>
          <a:p>
            <a:pPr marL="0" indent="0">
              <a:buNone/>
            </a:pPr>
            <a:r>
              <a:rPr lang="en-US" sz="7200" b="1" dirty="0">
                <a:solidFill>
                  <a:srgbClr val="C8A44E"/>
                </a:solidFill>
                <a:latin typeface="Georgia" pitchFamily="34" charset="0"/>
                <a:ea typeface="Georgia" pitchFamily="34" charset="-122"/>
                <a:cs typeface="Georgia" pitchFamily="34" charset="-120"/>
              </a:rPr>
              <a:t>1</a:t>
            </a:r>
            <a:endParaRPr lang="en-US" sz="7200" dirty="0"/>
          </a:p>
        </p:txBody>
      </p:sp>
      <p:sp>
        <p:nvSpPr>
          <p:cNvPr id="4" name="Text 2"/>
          <p:cNvSpPr/>
          <p:nvPr/>
        </p:nvSpPr>
        <p:spPr>
          <a:xfrm>
            <a:off x="731520" y="2743200"/>
            <a:ext cx="7680960" cy="914400"/>
          </a:xfrm>
          <a:prstGeom prst="rect">
            <a:avLst/>
          </a:prstGeom>
          <a:noFill/>
          <a:ln/>
        </p:spPr>
        <p:txBody>
          <a:bodyPr wrap="square"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La preuve numérique</a:t>
            </a:r>
            <a:endParaRPr lang="en-US" sz="3000" dirty="0"/>
          </a:p>
          <a:p>
            <a:pPr marL="0" indent="0">
              <a:buNone/>
            </a:pPr>
            <a:r>
              <a:rPr lang="en-US" sz="3000" b="1" dirty="0">
                <a:solidFill>
                  <a:srgbClr val="FFFFFF"/>
                </a:solidFill>
                <a:latin typeface="Georgia" pitchFamily="34" charset="0"/>
                <a:ea typeface="Georgia" pitchFamily="34" charset="-122"/>
                <a:cs typeface="Georgia" pitchFamily="34" charset="-120"/>
              </a:rPr>
              <a:t>est déjà là</a:t>
            </a:r>
            <a:endParaRPr lang="en-US" sz="3000" dirty="0"/>
          </a:p>
        </p:txBody>
      </p:sp>
      <p:sp>
        <p:nvSpPr>
          <p:cNvPr id="5" name="Text 3"/>
          <p:cNvSpPr/>
          <p:nvPr/>
        </p:nvSpPr>
        <p:spPr>
          <a:xfrm>
            <a:off x="731520" y="3749040"/>
            <a:ext cx="7680960" cy="548640"/>
          </a:xfrm>
          <a:prstGeom prst="rect">
            <a:avLst/>
          </a:prstGeom>
          <a:noFill/>
          <a:ln/>
        </p:spPr>
        <p:txBody>
          <a:bodyPr wrap="square" rtlCol="0" anchor="ctr"/>
          <a:lstStyle/>
          <a:p>
            <a:pPr marL="0" indent="0">
              <a:buNone/>
            </a:pPr>
            <a:r>
              <a:rPr lang="en-US" sz="1300" i="1" dirty="0">
                <a:solidFill>
                  <a:srgbClr val="C8A44E"/>
                </a:solidFill>
                <a:latin typeface="Calibri" pitchFamily="34" charset="0"/>
                <a:ea typeface="Calibri" pitchFamily="34" charset="-122"/>
                <a:cs typeface="Calibri" pitchFamily="34" charset="-120"/>
              </a:rPr>
              <a:t>Ce que le juge reçoit chaque jour — et ce qu'il doit pouvoir apprécier</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F8F6F0"/>
        </a:solidFill>
        <a:effectLst/>
      </p:bgPr>
    </p:bg>
    <p:spTree>
      <p:nvGrpSpPr>
        <p:cNvPr id="1" name=""/>
        <p:cNvGrpSpPr/>
        <p:nvPr/>
      </p:nvGrpSpPr>
      <p:grpSpPr>
        <a:xfrm>
          <a:off x="0" y="0"/>
          <a:ext cx="0" cy="0"/>
          <a:chOff x="0" y="0"/>
          <a:chExt cx="0" cy="0"/>
        </a:xfrm>
      </p:grpSpPr>
      <p:sp>
        <p:nvSpPr>
          <p:cNvPr id="2" name="Shape 0"/>
          <p:cNvSpPr/>
          <p:nvPr/>
        </p:nvSpPr>
        <p:spPr>
          <a:xfrm>
            <a:off x="457200" y="4709160"/>
            <a:ext cx="8229600" cy="7315"/>
          </a:xfrm>
          <a:prstGeom prst="rect">
            <a:avLst/>
          </a:prstGeom>
          <a:solidFill>
            <a:srgbClr val="EFECE5"/>
          </a:solidFill>
          <a:ln/>
        </p:spPr>
        <p:txBody>
          <a:bodyPr/>
          <a:lstStyle/>
          <a:p>
            <a:endParaRPr lang="fr-FR"/>
          </a:p>
        </p:txBody>
      </p:sp>
      <p:sp>
        <p:nvSpPr>
          <p:cNvPr id="3" name="Text 1"/>
          <p:cNvSpPr/>
          <p:nvPr/>
        </p:nvSpPr>
        <p:spPr>
          <a:xfrm>
            <a:off x="457200" y="4736592"/>
            <a:ext cx="8229600" cy="320040"/>
          </a:xfrm>
          <a:prstGeom prst="rect">
            <a:avLst/>
          </a:prstGeom>
          <a:noFill/>
          <a:ln/>
        </p:spPr>
        <p:txBody>
          <a:bodyPr wrap="square" rtlCol="0" anchor="ctr"/>
          <a:lstStyle/>
          <a:p>
            <a:pPr marL="0" indent="0" algn="r">
              <a:buNone/>
            </a:pPr>
            <a:r>
              <a:rPr lang="en-US" sz="750" dirty="0">
                <a:solidFill>
                  <a:srgbClr val="AAAAAA"/>
                </a:solidFill>
                <a:latin typeface="Calibri" pitchFamily="34" charset="0"/>
                <a:ea typeface="Calibri" pitchFamily="34" charset="-122"/>
                <a:cs typeface="Calibri" pitchFamily="34" charset="-120"/>
              </a:rPr>
              <a:t>IA et pratique judiciaire : la preuve numérique  |  CFJ Sénégal — 14 avril 2026</a:t>
            </a:r>
            <a:endParaRPr lang="en-US" sz="750" dirty="0"/>
          </a:p>
        </p:txBody>
      </p:sp>
      <p:sp>
        <p:nvSpPr>
          <p:cNvPr id="4" name="Text 2"/>
          <p:cNvSpPr/>
          <p:nvPr/>
        </p:nvSpPr>
        <p:spPr>
          <a:xfrm>
            <a:off x="548640" y="228600"/>
            <a:ext cx="8229600" cy="411480"/>
          </a:xfrm>
          <a:prstGeom prst="rect">
            <a:avLst/>
          </a:prstGeom>
          <a:noFill/>
          <a:ln/>
        </p:spPr>
        <p:txBody>
          <a:bodyPr wrap="square" rtlCol="0" anchor="ctr"/>
          <a:lstStyle/>
          <a:p>
            <a:pPr marL="0" indent="0">
              <a:buNone/>
            </a:pPr>
            <a:r>
              <a:rPr lang="en-US" sz="1900" b="1" dirty="0">
                <a:solidFill>
                  <a:srgbClr val="1B2A4A"/>
                </a:solidFill>
                <a:latin typeface="Georgia" pitchFamily="34" charset="0"/>
                <a:ea typeface="Georgia" pitchFamily="34" charset="-122"/>
                <a:cs typeface="Georgia" pitchFamily="34" charset="-120"/>
              </a:rPr>
              <a:t>Deux grandes familles de preuves numériques</a:t>
            </a:r>
            <a:endParaRPr lang="en-US" sz="1900" dirty="0"/>
          </a:p>
        </p:txBody>
      </p:sp>
      <p:sp>
        <p:nvSpPr>
          <p:cNvPr id="5" name="Text 3"/>
          <p:cNvSpPr/>
          <p:nvPr/>
        </p:nvSpPr>
        <p:spPr>
          <a:xfrm>
            <a:off x="548640" y="640080"/>
            <a:ext cx="8229600" cy="274320"/>
          </a:xfrm>
          <a:prstGeom prst="rect">
            <a:avLst/>
          </a:prstGeom>
          <a:noFill/>
          <a:ln/>
        </p:spPr>
        <p:txBody>
          <a:bodyPr wrap="square" rtlCol="0" anchor="ctr"/>
          <a:lstStyle/>
          <a:p>
            <a:pPr marL="0" indent="0">
              <a:buNone/>
            </a:pPr>
            <a:r>
              <a:rPr lang="en-US" sz="1000" i="1" dirty="0">
                <a:solidFill>
                  <a:srgbClr val="4A4A4A"/>
                </a:solidFill>
                <a:latin typeface="Calibri" pitchFamily="34" charset="0"/>
                <a:ea typeface="Calibri" pitchFamily="34" charset="-122"/>
                <a:cs typeface="Calibri" pitchFamily="34" charset="-120"/>
              </a:rPr>
              <a:t>Distinction fondamentale : la preuve préexiste-t-elle, ou est-elle produite par un algorithme ?</a:t>
            </a:r>
            <a:endParaRPr lang="en-US" sz="1000" dirty="0"/>
          </a:p>
        </p:txBody>
      </p:sp>
      <p:sp>
        <p:nvSpPr>
          <p:cNvPr id="6" name="Shape 4"/>
          <p:cNvSpPr/>
          <p:nvPr/>
        </p:nvSpPr>
        <p:spPr>
          <a:xfrm>
            <a:off x="457200" y="1051560"/>
            <a:ext cx="3977640" cy="33832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7" name="Shape 5"/>
          <p:cNvSpPr/>
          <p:nvPr/>
        </p:nvSpPr>
        <p:spPr>
          <a:xfrm>
            <a:off x="457200" y="1051560"/>
            <a:ext cx="3977640" cy="457200"/>
          </a:xfrm>
          <a:prstGeom prst="rect">
            <a:avLst/>
          </a:prstGeom>
          <a:solidFill>
            <a:srgbClr val="3D5A80"/>
          </a:solidFill>
          <a:ln/>
        </p:spPr>
        <p:txBody>
          <a:bodyPr/>
          <a:lstStyle/>
          <a:p>
            <a:endParaRPr lang="fr-FR"/>
          </a:p>
        </p:txBody>
      </p:sp>
      <p:sp>
        <p:nvSpPr>
          <p:cNvPr id="8" name="Text 6"/>
          <p:cNvSpPr/>
          <p:nvPr/>
        </p:nvSpPr>
        <p:spPr>
          <a:xfrm>
            <a:off x="594360" y="1051560"/>
            <a:ext cx="2743200" cy="45720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PREUVES STOCKÉES</a:t>
            </a:r>
            <a:endParaRPr lang="en-US" sz="1300" dirty="0"/>
          </a:p>
        </p:txBody>
      </p:sp>
      <p:sp>
        <p:nvSpPr>
          <p:cNvPr id="9" name="Text 7"/>
          <p:cNvSpPr/>
          <p:nvPr/>
        </p:nvSpPr>
        <p:spPr>
          <a:xfrm>
            <a:off x="640080" y="1600200"/>
            <a:ext cx="3611880" cy="411480"/>
          </a:xfrm>
          <a:prstGeom prst="rect">
            <a:avLst/>
          </a:prstGeom>
          <a:noFill/>
          <a:ln/>
        </p:spPr>
        <p:txBody>
          <a:bodyPr wrap="square" rtlCol="0" anchor="ctr"/>
          <a:lstStyle/>
          <a:p>
            <a:pPr marL="0" indent="0">
              <a:buNone/>
            </a:pPr>
            <a:r>
              <a:rPr lang="en-US" sz="1000" i="1" dirty="0">
                <a:solidFill>
                  <a:srgbClr val="1B2A4A"/>
                </a:solidFill>
                <a:latin typeface="Calibri" pitchFamily="34" charset="0"/>
                <a:ea typeface="Calibri" pitchFamily="34" charset="-122"/>
                <a:cs typeface="Calibri" pitchFamily="34" charset="-120"/>
              </a:rPr>
              <a:t>L'IA accède à un contenu préexistant</a:t>
            </a:r>
            <a:endParaRPr lang="en-US" sz="1000" dirty="0"/>
          </a:p>
          <a:p>
            <a:pPr marL="0" indent="0">
              <a:buNone/>
            </a:pPr>
            <a:r>
              <a:rPr lang="en-US" sz="1000" i="1" dirty="0">
                <a:solidFill>
                  <a:srgbClr val="1B2A4A"/>
                </a:solidFill>
                <a:latin typeface="Calibri" pitchFamily="34" charset="0"/>
                <a:ea typeface="Calibri" pitchFamily="34" charset="-122"/>
                <a:cs typeface="Calibri" pitchFamily="34" charset="-120"/>
              </a:rPr>
              <a:t>et le restitue</a:t>
            </a:r>
            <a:endParaRPr lang="en-US" sz="1000" dirty="0"/>
          </a:p>
        </p:txBody>
      </p:sp>
      <p:sp>
        <p:nvSpPr>
          <p:cNvPr id="10" name="Shape 8"/>
          <p:cNvSpPr/>
          <p:nvPr/>
        </p:nvSpPr>
        <p:spPr>
          <a:xfrm>
            <a:off x="640080" y="2103120"/>
            <a:ext cx="54864" cy="457200"/>
          </a:xfrm>
          <a:prstGeom prst="rect">
            <a:avLst/>
          </a:prstGeom>
          <a:solidFill>
            <a:srgbClr val="C8A44E"/>
          </a:solidFill>
          <a:ln/>
        </p:spPr>
        <p:txBody>
          <a:bodyPr/>
          <a:lstStyle/>
          <a:p>
            <a:endParaRPr lang="fr-FR"/>
          </a:p>
        </p:txBody>
      </p:sp>
      <p:sp>
        <p:nvSpPr>
          <p:cNvPr id="11" name="Text 9"/>
          <p:cNvSpPr/>
          <p:nvPr/>
        </p:nvSpPr>
        <p:spPr>
          <a:xfrm>
            <a:off x="822960" y="2103120"/>
            <a:ext cx="164592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E-mails</a:t>
            </a:r>
            <a:endParaRPr lang="en-US" sz="1050" dirty="0"/>
          </a:p>
        </p:txBody>
      </p:sp>
      <p:sp>
        <p:nvSpPr>
          <p:cNvPr id="12" name="Text 10"/>
          <p:cNvSpPr/>
          <p:nvPr/>
        </p:nvSpPr>
        <p:spPr>
          <a:xfrm>
            <a:off x="822960" y="231343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Contenu, en-têtes, métadonnées</a:t>
            </a:r>
            <a:endParaRPr lang="en-US" sz="950" dirty="0"/>
          </a:p>
        </p:txBody>
      </p:sp>
      <p:sp>
        <p:nvSpPr>
          <p:cNvPr id="13" name="Shape 11"/>
          <p:cNvSpPr/>
          <p:nvPr/>
        </p:nvSpPr>
        <p:spPr>
          <a:xfrm>
            <a:off x="640080" y="2651760"/>
            <a:ext cx="54864" cy="457200"/>
          </a:xfrm>
          <a:prstGeom prst="rect">
            <a:avLst/>
          </a:prstGeom>
          <a:solidFill>
            <a:srgbClr val="C8A44E"/>
          </a:solidFill>
          <a:ln/>
        </p:spPr>
        <p:txBody>
          <a:bodyPr/>
          <a:lstStyle/>
          <a:p>
            <a:endParaRPr lang="fr-FR"/>
          </a:p>
        </p:txBody>
      </p:sp>
      <p:sp>
        <p:nvSpPr>
          <p:cNvPr id="14" name="Text 12"/>
          <p:cNvSpPr/>
          <p:nvPr/>
        </p:nvSpPr>
        <p:spPr>
          <a:xfrm>
            <a:off x="822960" y="2651760"/>
            <a:ext cx="164592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Messages (WhatsApp, SMS)</a:t>
            </a:r>
            <a:endParaRPr lang="en-US" sz="1050" dirty="0"/>
          </a:p>
        </p:txBody>
      </p:sp>
      <p:sp>
        <p:nvSpPr>
          <p:cNvPr id="15" name="Text 13"/>
          <p:cNvSpPr/>
          <p:nvPr/>
        </p:nvSpPr>
        <p:spPr>
          <a:xfrm>
            <a:off x="822960" y="286207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Fils, horodatage, export</a:t>
            </a:r>
            <a:endParaRPr lang="en-US" sz="950" dirty="0"/>
          </a:p>
        </p:txBody>
      </p:sp>
      <p:sp>
        <p:nvSpPr>
          <p:cNvPr id="16" name="Shape 14"/>
          <p:cNvSpPr/>
          <p:nvPr/>
        </p:nvSpPr>
        <p:spPr>
          <a:xfrm>
            <a:off x="640080" y="3200400"/>
            <a:ext cx="54864" cy="457200"/>
          </a:xfrm>
          <a:prstGeom prst="rect">
            <a:avLst/>
          </a:prstGeom>
          <a:solidFill>
            <a:srgbClr val="C8A44E"/>
          </a:solidFill>
          <a:ln/>
        </p:spPr>
        <p:txBody>
          <a:bodyPr/>
          <a:lstStyle/>
          <a:p>
            <a:endParaRPr lang="fr-FR"/>
          </a:p>
        </p:txBody>
      </p:sp>
      <p:sp>
        <p:nvSpPr>
          <p:cNvPr id="17" name="Text 15"/>
          <p:cNvSpPr/>
          <p:nvPr/>
        </p:nvSpPr>
        <p:spPr>
          <a:xfrm>
            <a:off x="822960" y="3200400"/>
            <a:ext cx="164592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Documents électroniques</a:t>
            </a:r>
            <a:endParaRPr lang="en-US" sz="1050" dirty="0"/>
          </a:p>
        </p:txBody>
      </p:sp>
      <p:sp>
        <p:nvSpPr>
          <p:cNvPr id="18" name="Text 16"/>
          <p:cNvSpPr/>
          <p:nvPr/>
        </p:nvSpPr>
        <p:spPr>
          <a:xfrm>
            <a:off x="822960" y="341071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Contrats PDF, fichiers signés</a:t>
            </a:r>
            <a:endParaRPr lang="en-US" sz="950" dirty="0"/>
          </a:p>
        </p:txBody>
      </p:sp>
      <p:sp>
        <p:nvSpPr>
          <p:cNvPr id="19" name="Shape 17"/>
          <p:cNvSpPr/>
          <p:nvPr/>
        </p:nvSpPr>
        <p:spPr>
          <a:xfrm>
            <a:off x="640080" y="3749040"/>
            <a:ext cx="54864" cy="457200"/>
          </a:xfrm>
          <a:prstGeom prst="rect">
            <a:avLst/>
          </a:prstGeom>
          <a:solidFill>
            <a:srgbClr val="C8A44E"/>
          </a:solidFill>
          <a:ln/>
        </p:spPr>
        <p:txBody>
          <a:bodyPr/>
          <a:lstStyle/>
          <a:p>
            <a:endParaRPr lang="fr-FR"/>
          </a:p>
        </p:txBody>
      </p:sp>
      <p:sp>
        <p:nvSpPr>
          <p:cNvPr id="20" name="Text 18"/>
          <p:cNvSpPr/>
          <p:nvPr/>
        </p:nvSpPr>
        <p:spPr>
          <a:xfrm>
            <a:off x="822960" y="3749040"/>
            <a:ext cx="164592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Données techniques</a:t>
            </a:r>
            <a:endParaRPr lang="en-US" sz="1050" dirty="0"/>
          </a:p>
        </p:txBody>
      </p:sp>
      <p:sp>
        <p:nvSpPr>
          <p:cNvPr id="21" name="Text 19"/>
          <p:cNvSpPr/>
          <p:nvPr/>
        </p:nvSpPr>
        <p:spPr>
          <a:xfrm>
            <a:off x="822960" y="395935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Logs, IP, géolocalisation</a:t>
            </a:r>
            <a:endParaRPr lang="en-US" sz="950" dirty="0"/>
          </a:p>
        </p:txBody>
      </p:sp>
      <p:sp>
        <p:nvSpPr>
          <p:cNvPr id="22" name="Shape 20"/>
          <p:cNvSpPr/>
          <p:nvPr/>
        </p:nvSpPr>
        <p:spPr>
          <a:xfrm>
            <a:off x="640080" y="4160520"/>
            <a:ext cx="3611880" cy="7315"/>
          </a:xfrm>
          <a:prstGeom prst="rect">
            <a:avLst/>
          </a:prstGeom>
          <a:solidFill>
            <a:srgbClr val="C8A44E"/>
          </a:solidFill>
          <a:ln/>
        </p:spPr>
        <p:txBody>
          <a:bodyPr/>
          <a:lstStyle/>
          <a:p>
            <a:endParaRPr lang="fr-FR"/>
          </a:p>
        </p:txBody>
      </p:sp>
      <p:sp>
        <p:nvSpPr>
          <p:cNvPr id="23" name="Text 21"/>
          <p:cNvSpPr/>
          <p:nvPr/>
        </p:nvSpPr>
        <p:spPr>
          <a:xfrm>
            <a:off x="640080" y="4206240"/>
            <a:ext cx="3611880" cy="228600"/>
          </a:xfrm>
          <a:prstGeom prst="rect">
            <a:avLst/>
          </a:prstGeom>
          <a:noFill/>
          <a:ln/>
        </p:spPr>
        <p:txBody>
          <a:bodyPr wrap="square" rtlCol="0" anchor="ctr"/>
          <a:lstStyle/>
          <a:p>
            <a:pPr marL="0" indent="0">
              <a:buNone/>
            </a:pPr>
            <a:r>
              <a:rPr lang="en-US" sz="950" b="1" i="1" dirty="0">
                <a:solidFill>
                  <a:srgbClr val="3D5A80"/>
                </a:solidFill>
                <a:latin typeface="Calibri" pitchFamily="34" charset="0"/>
                <a:ea typeface="Calibri" pitchFamily="34" charset="-122"/>
                <a:cs typeface="Calibri" pitchFamily="34" charset="-120"/>
              </a:rPr>
              <a:t>Question clé : est-ce authentique et intègre ?</a:t>
            </a:r>
            <a:endParaRPr lang="en-US" sz="950" dirty="0"/>
          </a:p>
        </p:txBody>
      </p:sp>
      <p:sp>
        <p:nvSpPr>
          <p:cNvPr id="24" name="Shape 22"/>
          <p:cNvSpPr/>
          <p:nvPr/>
        </p:nvSpPr>
        <p:spPr>
          <a:xfrm>
            <a:off x="4709160" y="1051560"/>
            <a:ext cx="3977640" cy="3383280"/>
          </a:xfrm>
          <a:prstGeom prst="rect">
            <a:avLst/>
          </a:prstGeom>
          <a:solidFill>
            <a:srgbClr val="FFFFFF"/>
          </a:solidFill>
          <a:ln/>
          <a:effectLst>
            <a:outerShdw blurRad="50800" dist="25400" dir="8100000" algn="bl" rotWithShape="0">
              <a:srgbClr val="000000">
                <a:alpha val="8000"/>
              </a:srgbClr>
            </a:outerShdw>
          </a:effectLst>
        </p:spPr>
        <p:txBody>
          <a:bodyPr/>
          <a:lstStyle/>
          <a:p>
            <a:endParaRPr lang="fr-FR"/>
          </a:p>
        </p:txBody>
      </p:sp>
      <p:sp>
        <p:nvSpPr>
          <p:cNvPr id="25" name="Shape 23"/>
          <p:cNvSpPr/>
          <p:nvPr/>
        </p:nvSpPr>
        <p:spPr>
          <a:xfrm>
            <a:off x="4709160" y="1051560"/>
            <a:ext cx="3977640" cy="457200"/>
          </a:xfrm>
          <a:prstGeom prst="rect">
            <a:avLst/>
          </a:prstGeom>
          <a:solidFill>
            <a:srgbClr val="1B2A4A"/>
          </a:solidFill>
          <a:ln/>
        </p:spPr>
        <p:txBody>
          <a:bodyPr/>
          <a:lstStyle/>
          <a:p>
            <a:endParaRPr lang="fr-FR"/>
          </a:p>
        </p:txBody>
      </p:sp>
      <p:sp>
        <p:nvSpPr>
          <p:cNvPr id="26" name="Text 24"/>
          <p:cNvSpPr/>
          <p:nvPr/>
        </p:nvSpPr>
        <p:spPr>
          <a:xfrm>
            <a:off x="4846320" y="1051560"/>
            <a:ext cx="2743200" cy="457200"/>
          </a:xfrm>
          <a:prstGeom prst="rect">
            <a:avLst/>
          </a:prstGeom>
          <a:noFill/>
          <a:ln/>
        </p:spPr>
        <p:txBody>
          <a:bodyPr wrap="square" rtlCol="0" anchor="ctr"/>
          <a:lstStyle/>
          <a:p>
            <a:pPr marL="0" indent="0">
              <a:buNone/>
            </a:pPr>
            <a:r>
              <a:rPr lang="en-US" sz="1300" b="1" dirty="0">
                <a:solidFill>
                  <a:srgbClr val="C8A44E"/>
                </a:solidFill>
                <a:latin typeface="Calibri" pitchFamily="34" charset="0"/>
                <a:ea typeface="Calibri" pitchFamily="34" charset="-122"/>
                <a:cs typeface="Calibri" pitchFamily="34" charset="-120"/>
              </a:rPr>
              <a:t>PREUVES GÉNÉRÉES</a:t>
            </a:r>
            <a:endParaRPr lang="en-US" sz="1300" dirty="0"/>
          </a:p>
        </p:txBody>
      </p:sp>
      <p:sp>
        <p:nvSpPr>
          <p:cNvPr id="27" name="Text 25"/>
          <p:cNvSpPr/>
          <p:nvPr/>
        </p:nvSpPr>
        <p:spPr>
          <a:xfrm>
            <a:off x="4892040" y="1600200"/>
            <a:ext cx="3611880" cy="411480"/>
          </a:xfrm>
          <a:prstGeom prst="rect">
            <a:avLst/>
          </a:prstGeom>
          <a:noFill/>
          <a:ln/>
        </p:spPr>
        <p:txBody>
          <a:bodyPr wrap="square" rtlCol="0" anchor="ctr"/>
          <a:lstStyle/>
          <a:p>
            <a:pPr marL="0" indent="0">
              <a:buNone/>
            </a:pPr>
            <a:r>
              <a:rPr lang="en-US" sz="1000" i="1" dirty="0">
                <a:solidFill>
                  <a:srgbClr val="1B2A4A"/>
                </a:solidFill>
                <a:latin typeface="Calibri" pitchFamily="34" charset="0"/>
                <a:ea typeface="Calibri" pitchFamily="34" charset="-122"/>
                <a:cs typeface="Calibri" pitchFamily="34" charset="-120"/>
              </a:rPr>
              <a:t>L'IA produit quelque chose de nouveau</a:t>
            </a:r>
            <a:endParaRPr lang="en-US" sz="1000" dirty="0"/>
          </a:p>
          <a:p>
            <a:pPr marL="0" indent="0">
              <a:buNone/>
            </a:pPr>
            <a:r>
              <a:rPr lang="en-US" sz="1000" i="1" dirty="0">
                <a:solidFill>
                  <a:srgbClr val="1B2A4A"/>
                </a:solidFill>
                <a:latin typeface="Calibri" pitchFamily="34" charset="0"/>
                <a:ea typeface="Calibri" pitchFamily="34" charset="-122"/>
                <a:cs typeface="Calibri" pitchFamily="34" charset="-120"/>
              </a:rPr>
              <a:t>à partir de données</a:t>
            </a:r>
            <a:endParaRPr lang="en-US" sz="1000" dirty="0"/>
          </a:p>
        </p:txBody>
      </p:sp>
      <p:sp>
        <p:nvSpPr>
          <p:cNvPr id="28" name="Shape 26"/>
          <p:cNvSpPr/>
          <p:nvPr/>
        </p:nvSpPr>
        <p:spPr>
          <a:xfrm>
            <a:off x="4892040" y="2103120"/>
            <a:ext cx="54864" cy="457200"/>
          </a:xfrm>
          <a:prstGeom prst="rect">
            <a:avLst/>
          </a:prstGeom>
          <a:solidFill>
            <a:srgbClr val="C8A44E"/>
          </a:solidFill>
          <a:ln/>
        </p:spPr>
        <p:txBody>
          <a:bodyPr/>
          <a:lstStyle/>
          <a:p>
            <a:endParaRPr lang="fr-FR"/>
          </a:p>
        </p:txBody>
      </p:sp>
      <p:sp>
        <p:nvSpPr>
          <p:cNvPr id="29" name="Text 27"/>
          <p:cNvSpPr/>
          <p:nvPr/>
        </p:nvSpPr>
        <p:spPr>
          <a:xfrm>
            <a:off x="5074920" y="2103120"/>
            <a:ext cx="173736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Images améliorées par IA</a:t>
            </a:r>
            <a:endParaRPr lang="en-US" sz="1050" dirty="0"/>
          </a:p>
        </p:txBody>
      </p:sp>
      <p:sp>
        <p:nvSpPr>
          <p:cNvPr id="30" name="Text 28"/>
          <p:cNvSpPr/>
          <p:nvPr/>
        </p:nvSpPr>
        <p:spPr>
          <a:xfrm>
            <a:off x="5074920" y="231343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Résolution augmentée, netteté</a:t>
            </a:r>
            <a:endParaRPr lang="en-US" sz="950" dirty="0"/>
          </a:p>
        </p:txBody>
      </p:sp>
      <p:sp>
        <p:nvSpPr>
          <p:cNvPr id="31" name="Shape 29"/>
          <p:cNvSpPr/>
          <p:nvPr/>
        </p:nvSpPr>
        <p:spPr>
          <a:xfrm>
            <a:off x="4892040" y="2651760"/>
            <a:ext cx="54864" cy="457200"/>
          </a:xfrm>
          <a:prstGeom prst="rect">
            <a:avLst/>
          </a:prstGeom>
          <a:solidFill>
            <a:srgbClr val="C8A44E"/>
          </a:solidFill>
          <a:ln/>
        </p:spPr>
        <p:txBody>
          <a:bodyPr/>
          <a:lstStyle/>
          <a:p>
            <a:endParaRPr lang="fr-FR"/>
          </a:p>
        </p:txBody>
      </p:sp>
      <p:sp>
        <p:nvSpPr>
          <p:cNvPr id="32" name="Text 30"/>
          <p:cNvSpPr/>
          <p:nvPr/>
        </p:nvSpPr>
        <p:spPr>
          <a:xfrm>
            <a:off x="5074920" y="2651760"/>
            <a:ext cx="173736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Transcriptions automatiques</a:t>
            </a:r>
            <a:endParaRPr lang="en-US" sz="1050" dirty="0"/>
          </a:p>
        </p:txBody>
      </p:sp>
      <p:sp>
        <p:nvSpPr>
          <p:cNvPr id="33" name="Text 31"/>
          <p:cNvSpPr/>
          <p:nvPr/>
        </p:nvSpPr>
        <p:spPr>
          <a:xfrm>
            <a:off x="5074920" y="286207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Audio → texte par algorithme</a:t>
            </a:r>
            <a:endParaRPr lang="en-US" sz="950" dirty="0"/>
          </a:p>
        </p:txBody>
      </p:sp>
      <p:sp>
        <p:nvSpPr>
          <p:cNvPr id="34" name="Shape 32"/>
          <p:cNvSpPr/>
          <p:nvPr/>
        </p:nvSpPr>
        <p:spPr>
          <a:xfrm>
            <a:off x="4892040" y="3200400"/>
            <a:ext cx="54864" cy="457200"/>
          </a:xfrm>
          <a:prstGeom prst="rect">
            <a:avLst/>
          </a:prstGeom>
          <a:solidFill>
            <a:srgbClr val="C8A44E"/>
          </a:solidFill>
          <a:ln/>
        </p:spPr>
        <p:txBody>
          <a:bodyPr/>
          <a:lstStyle/>
          <a:p>
            <a:endParaRPr lang="fr-FR"/>
          </a:p>
        </p:txBody>
      </p:sp>
      <p:sp>
        <p:nvSpPr>
          <p:cNvPr id="35" name="Text 33"/>
          <p:cNvSpPr/>
          <p:nvPr/>
        </p:nvSpPr>
        <p:spPr>
          <a:xfrm>
            <a:off x="5074920" y="3200400"/>
            <a:ext cx="173736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Analyses prédictives</a:t>
            </a:r>
            <a:endParaRPr lang="en-US" sz="1050" dirty="0"/>
          </a:p>
        </p:txBody>
      </p:sp>
      <p:sp>
        <p:nvSpPr>
          <p:cNvPr id="36" name="Text 34"/>
          <p:cNvSpPr/>
          <p:nvPr/>
        </p:nvSpPr>
        <p:spPr>
          <a:xfrm>
            <a:off x="5074920" y="341071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Probabilités, corrélations</a:t>
            </a:r>
            <a:endParaRPr lang="en-US" sz="950" dirty="0"/>
          </a:p>
        </p:txBody>
      </p:sp>
      <p:sp>
        <p:nvSpPr>
          <p:cNvPr id="37" name="Shape 35"/>
          <p:cNvSpPr/>
          <p:nvPr/>
        </p:nvSpPr>
        <p:spPr>
          <a:xfrm>
            <a:off x="4892040" y="3749040"/>
            <a:ext cx="54864" cy="457200"/>
          </a:xfrm>
          <a:prstGeom prst="rect">
            <a:avLst/>
          </a:prstGeom>
          <a:solidFill>
            <a:srgbClr val="C8A44E"/>
          </a:solidFill>
          <a:ln/>
        </p:spPr>
        <p:txBody>
          <a:bodyPr/>
          <a:lstStyle/>
          <a:p>
            <a:endParaRPr lang="fr-FR"/>
          </a:p>
        </p:txBody>
      </p:sp>
      <p:sp>
        <p:nvSpPr>
          <p:cNvPr id="38" name="Text 36"/>
          <p:cNvSpPr/>
          <p:nvPr/>
        </p:nvSpPr>
        <p:spPr>
          <a:xfrm>
            <a:off x="5074920" y="3749040"/>
            <a:ext cx="1737360" cy="228600"/>
          </a:xfrm>
          <a:prstGeom prst="rect">
            <a:avLst/>
          </a:prstGeom>
          <a:noFill/>
          <a:ln/>
        </p:spPr>
        <p:txBody>
          <a:bodyPr wrap="square" rtlCol="0" anchor="ctr"/>
          <a:lstStyle/>
          <a:p>
            <a:pPr marL="0" indent="0">
              <a:buNone/>
            </a:pPr>
            <a:r>
              <a:rPr lang="en-US" sz="1050" b="1" dirty="0">
                <a:solidFill>
                  <a:srgbClr val="1B2A4A"/>
                </a:solidFill>
                <a:latin typeface="Calibri" pitchFamily="34" charset="0"/>
                <a:ea typeface="Calibri" pitchFamily="34" charset="-122"/>
                <a:cs typeface="Calibri" pitchFamily="34" charset="-120"/>
              </a:rPr>
              <a:t>Reconstitutions visuelles</a:t>
            </a:r>
            <a:endParaRPr lang="en-US" sz="1050" dirty="0"/>
          </a:p>
        </p:txBody>
      </p:sp>
      <p:sp>
        <p:nvSpPr>
          <p:cNvPr id="39" name="Text 37"/>
          <p:cNvSpPr/>
          <p:nvPr/>
        </p:nvSpPr>
        <p:spPr>
          <a:xfrm>
            <a:off x="5074920" y="3959352"/>
            <a:ext cx="3383280" cy="228600"/>
          </a:xfrm>
          <a:prstGeom prst="rect">
            <a:avLst/>
          </a:prstGeom>
          <a:noFill/>
          <a:ln/>
        </p:spPr>
        <p:txBody>
          <a:bodyPr wrap="square" rtlCol="0" anchor="ctr"/>
          <a:lstStyle/>
          <a:p>
            <a:pPr marL="0" indent="0">
              <a:buNone/>
            </a:pPr>
            <a:r>
              <a:rPr lang="en-US" sz="950" dirty="0">
                <a:solidFill>
                  <a:srgbClr val="4A4A4A"/>
                </a:solidFill>
                <a:latin typeface="Calibri" pitchFamily="34" charset="0"/>
                <a:ea typeface="Calibri" pitchFamily="34" charset="-122"/>
                <a:cs typeface="Calibri" pitchFamily="34" charset="-120"/>
              </a:rPr>
              <a:t>Scènes, visages, géolocalisation</a:t>
            </a:r>
            <a:endParaRPr lang="en-US" sz="950" dirty="0"/>
          </a:p>
        </p:txBody>
      </p:sp>
      <p:sp>
        <p:nvSpPr>
          <p:cNvPr id="40" name="Shape 38"/>
          <p:cNvSpPr/>
          <p:nvPr/>
        </p:nvSpPr>
        <p:spPr>
          <a:xfrm>
            <a:off x="4892040" y="4160520"/>
            <a:ext cx="3611880" cy="7315"/>
          </a:xfrm>
          <a:prstGeom prst="rect">
            <a:avLst/>
          </a:prstGeom>
          <a:solidFill>
            <a:srgbClr val="C8A44E"/>
          </a:solidFill>
          <a:ln/>
        </p:spPr>
        <p:txBody>
          <a:bodyPr/>
          <a:lstStyle/>
          <a:p>
            <a:endParaRPr lang="fr-FR"/>
          </a:p>
        </p:txBody>
      </p:sp>
      <p:sp>
        <p:nvSpPr>
          <p:cNvPr id="41" name="Text 39"/>
          <p:cNvSpPr/>
          <p:nvPr/>
        </p:nvSpPr>
        <p:spPr>
          <a:xfrm>
            <a:off x="4892040" y="4206240"/>
            <a:ext cx="3611880" cy="228600"/>
          </a:xfrm>
          <a:prstGeom prst="rect">
            <a:avLst/>
          </a:prstGeom>
          <a:noFill/>
          <a:ln/>
        </p:spPr>
        <p:txBody>
          <a:bodyPr wrap="square" rtlCol="0" anchor="ctr"/>
          <a:lstStyle/>
          <a:p>
            <a:pPr marL="0" indent="0">
              <a:buNone/>
            </a:pPr>
            <a:r>
              <a:rPr lang="en-US" sz="950" b="1" i="1" dirty="0">
                <a:solidFill>
                  <a:srgbClr val="1B2A4A"/>
                </a:solidFill>
                <a:latin typeface="Calibri" pitchFamily="34" charset="0"/>
                <a:ea typeface="Calibri" pitchFamily="34" charset="-122"/>
                <a:cs typeface="Calibri" pitchFamily="34" charset="-120"/>
              </a:rPr>
              <a:t>Question clé : le processus est-il fiable ?</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 Loi 2008-08">
    <p:bg>
      <p:bgPr>
        <a:solidFill>
          <a:srgbClr val="F8F6F0"/>
        </a:solidFill>
        <a:effectLst/>
      </p:bgPr>
    </p:bg>
    <p:spTree>
      <p:nvGrpSpPr>
        <p:cNvPr id="1" name=""/>
        <p:cNvGrpSpPr/>
        <p:nvPr/>
      </p:nvGrpSpPr>
      <p:grpSpPr>
        <a:xfrm>
          <a:off x="0" y="0"/>
          <a:ext cx="0" cy="0"/>
          <a:chOff x="0" y="0"/>
          <a:chExt cx="0" cy="0"/>
        </a:xfrm>
      </p:grpSpPr>
      <p:sp>
        <p:nvSpPr>
          <p:cNvPr id="2" name="FooterBar"/>
          <p:cNvSpPr/>
          <p:nvPr/>
        </p:nvSpPr>
        <p:spPr>
          <a:xfrm>
            <a:off x="457200" y="4709160"/>
            <a:ext cx="8229600" cy="7315"/>
          </a:xfrm>
          <a:prstGeom prst="rect">
            <a:avLst/>
          </a:prstGeom>
          <a:solidFill>
            <a:srgbClr val="EFECE5"/>
          </a:solidFill>
          <a:ln/>
        </p:spPr>
        <p:txBody>
          <a:bodyPr/>
          <a:lstStyle/>
          <a:p>
            <a:endParaRPr lang="fr-FR"/>
          </a:p>
        </p:txBody>
      </p:sp>
      <p:sp>
        <p:nvSpPr>
          <p:cNvPr id="3" name="FooterText"/>
          <p:cNvSpPr/>
          <p:nvPr/>
        </p:nvSpPr>
        <p:spPr>
          <a:xfrm>
            <a:off x="457200" y="4736592"/>
            <a:ext cx="8229600" cy="320040"/>
          </a:xfrm>
          <a:prstGeom prst="rect">
            <a:avLst/>
          </a:prstGeom>
          <a:noFill/>
          <a:ln/>
        </p:spPr>
        <p:txBody>
          <a:bodyPr wrap="square" rtlCol="0" anchor="ctr"/>
          <a:lstStyle/>
          <a:p>
            <a:pPr marL="0" indent="0" algn="r">
              <a:buNone/>
            </a:pPr>
            <a:r>
              <a:rPr lang="fr-FR" sz="750" dirty="0">
                <a:solidFill>
                  <a:srgbClr val="AAAAAA"/>
                </a:solidFill>
                <a:latin typeface="Calibri" pitchFamily="34" charset="0"/>
              </a:rPr>
              <a:t>IA et pratique judiciaire : la preuve numérique  |  CFJ Sénégal — 14 avril 2026</a:t>
            </a:r>
          </a:p>
        </p:txBody>
      </p:sp>
      <p:sp>
        <p:nvSpPr>
          <p:cNvPr id="4" name="GoldLabel"/>
          <p:cNvSpPr/>
          <p:nvPr/>
        </p:nvSpPr>
        <p:spPr>
          <a:xfrm>
            <a:off x="548640" y="274320"/>
            <a:ext cx="8045520" cy="365760"/>
          </a:xfrm>
          <a:prstGeom prst="rect">
            <a:avLst/>
          </a:prstGeom>
          <a:noFill/>
          <a:ln/>
        </p:spPr>
        <p:txBody>
          <a:bodyPr wrap="square" rtlCol="0" anchor="ctr"/>
          <a:lstStyle/>
          <a:p>
            <a:pPr marL="0" indent="0">
              <a:buNone/>
            </a:pPr>
            <a:r>
              <a:rPr lang="fr-FR" sz="1000" b="1" kern="0" spc="200" dirty="0">
                <a:solidFill>
                  <a:srgbClr val="C8A44E"/>
                </a:solidFill>
                <a:latin typeface="Calibri" pitchFamily="34" charset="0"/>
              </a:rPr>
              <a:t>LOI 2008-08 — TRANSACTIONS ÉLECTRONIQUES</a:t>
            </a:r>
          </a:p>
        </p:txBody>
      </p:sp>
      <p:sp>
        <p:nvSpPr>
          <p:cNvPr id="5" name="Subtitle"/>
          <p:cNvSpPr/>
          <p:nvPr/>
        </p:nvSpPr>
        <p:spPr>
          <a:xfrm>
            <a:off x="548640" y="680000"/>
            <a:ext cx="8045520" cy="360000"/>
          </a:xfrm>
          <a:prstGeom prst="rect">
            <a:avLst/>
          </a:prstGeom>
          <a:noFill/>
          <a:ln/>
        </p:spPr>
        <p:txBody>
          <a:bodyPr wrap="square" rtlCol="0" anchor="ctr"/>
          <a:lstStyle/>
          <a:p>
            <a:pPr marL="0" indent="0" algn="l">
              <a:buNone/>
            </a:pPr>
            <a:r>
              <a:rPr lang="fr-FR" sz="1100" i="1" dirty="0">
                <a:solidFill>
                  <a:srgbClr val="3D5A80"/>
                </a:solidFill>
                <a:latin typeface="Georgia" pitchFamily="34" charset="0"/>
              </a:rPr>
              <a:t>À l’instar de nombreux pays, le Sénégal s’appuie sur ses lois existantes — il n’existe pas de réglementation spécifique sur les deepfakes.</a:t>
            </a:r>
          </a:p>
        </p:txBody>
      </p:sp>
      <p:sp>
        <p:nvSpPr>
          <p:cNvPr id="6" name="GoldLine"/>
          <p:cNvSpPr/>
          <p:nvPr/>
        </p:nvSpPr>
        <p:spPr>
          <a:xfrm>
            <a:off x="4114800" y="1090000"/>
            <a:ext cx="914400" cy="22860"/>
          </a:xfrm>
          <a:prstGeom prst="rect">
            <a:avLst/>
          </a:prstGeom>
          <a:solidFill>
            <a:srgbClr val="C8A44E"/>
          </a:solidFill>
          <a:ln/>
        </p:spPr>
        <p:txBody>
          <a:bodyPr/>
          <a:lstStyle/>
          <a:p>
            <a:endParaRPr lang="fr-FR"/>
          </a:p>
        </p:txBody>
      </p:sp>
      <p:sp>
        <p:nvSpPr>
          <p:cNvPr id="7" name="Art37Header"/>
          <p:cNvSpPr/>
          <p:nvPr/>
        </p:nvSpPr>
        <p:spPr>
          <a:xfrm>
            <a:off x="457200" y="1200000"/>
            <a:ext cx="3977640" cy="380000"/>
          </a:xfrm>
          <a:prstGeom prst="rect">
            <a:avLst/>
          </a:prstGeom>
          <a:solidFill>
            <a:srgbClr val="1B2A4A"/>
          </a:solidFill>
          <a:ln/>
        </p:spPr>
        <p:txBody>
          <a:bodyPr wrap="square" lIns="120000" rIns="120000" rtlCol="0" anchor="ctr"/>
          <a:lstStyle/>
          <a:p>
            <a:pPr marL="0" indent="0" algn="l">
              <a:buNone/>
            </a:pPr>
            <a:r>
              <a:rPr lang="fr-FR" sz="1100" b="1" dirty="0">
                <a:solidFill>
                  <a:srgbClr val="C8A44E"/>
                </a:solidFill>
                <a:latin typeface="Calibri" pitchFamily="34" charset="0"/>
              </a:rPr>
              <a:t>ART. 37</a:t>
            </a:r>
            <a:r>
              <a:rPr lang="fr-FR" sz="1100" dirty="0">
                <a:solidFill>
                  <a:srgbClr val="FFFFFF"/>
                </a:solidFill>
                <a:latin typeface="Calibri" pitchFamily="34" charset="0"/>
              </a:rPr>
              <a:t>  —  Force probante de l’écrit électronique</a:t>
            </a:r>
          </a:p>
        </p:txBody>
      </p:sp>
      <p:sp>
        <p:nvSpPr>
          <p:cNvPr id="8" name="Art37Text"/>
          <p:cNvSpPr/>
          <p:nvPr/>
        </p:nvSpPr>
        <p:spPr>
          <a:xfrm>
            <a:off x="457200" y="1580000"/>
            <a:ext cx="3977640" cy="2960000"/>
          </a:xfrm>
          <a:prstGeom prst="rect">
            <a:avLst/>
          </a:prstGeom>
          <a:solidFill>
            <a:srgbClr val="EFECE5"/>
          </a:solidFill>
          <a:ln/>
        </p:spPr>
        <p:txBody>
          <a:bodyPr wrap="square" lIns="150000" tIns="150000" rIns="150000" rtlCol="0" anchor="t"/>
          <a:lstStyle/>
          <a:p>
            <a:pPr marL="0" indent="0" algn="l">
              <a:buNone/>
            </a:pPr>
            <a:r>
              <a:rPr lang="fr-FR" sz="1050" dirty="0">
                <a:solidFill>
                  <a:srgbClr val="3D5A80"/>
                </a:solidFill>
                <a:latin typeface="Calibri" pitchFamily="34" charset="0"/>
              </a:rPr>
              <a:t>L’écrit sous forme électronique est admis en preuve au même titre que l’écrit sur support papier et a la même force probante, </a:t>
            </a:r>
            <a:r>
              <a:rPr lang="fr-FR" sz="1050" b="1" dirty="0">
                <a:solidFill>
                  <a:srgbClr val="1B2A4A"/>
                </a:solidFill>
                <a:latin typeface="Calibri" pitchFamily="34" charset="0"/>
              </a:rPr>
              <a:t>sous réserve que puisse être dûment identifiée la personne dont il émane</a:t>
            </a:r>
            <a:r>
              <a:rPr lang="fr-FR" sz="1050" dirty="0">
                <a:solidFill>
                  <a:srgbClr val="3D5A80"/>
                </a:solidFill>
                <a:latin typeface="Calibri" pitchFamily="34" charset="0"/>
              </a:rPr>
              <a:t> et qu’il soit établi et conservé dans des conditions de nature à en garantir l’intégrité.</a:t>
            </a:r>
          </a:p>
          <a:p>
            <a:pPr marL="0" indent="0" algn="l">
              <a:buNone/>
            </a:pPr>
            <a:endParaRPr lang="fr-FR" sz="1050" dirty="0"/>
          </a:p>
          <a:p>
            <a:pPr marL="0" indent="0" algn="l">
              <a:buNone/>
            </a:pPr>
            <a:r>
              <a:rPr lang="fr-FR" sz="950" i="1" dirty="0">
                <a:solidFill>
                  <a:srgbClr val="4A4A4A"/>
                </a:solidFill>
                <a:latin typeface="Calibri" pitchFamily="34" charset="0"/>
              </a:rPr>
              <a:t>→  Trois conditions : </a:t>
            </a:r>
            <a:r>
              <a:rPr lang="fr-FR" sz="950" dirty="0">
                <a:solidFill>
                  <a:srgbClr val="4A4A4A"/>
                </a:solidFill>
                <a:latin typeface="Calibri" pitchFamily="34" charset="0"/>
              </a:rPr>
              <a:t>identification de l’auteur, conservation pendant 10 ans, intégrité du contenu.</a:t>
            </a:r>
          </a:p>
        </p:txBody>
      </p:sp>
      <p:sp>
        <p:nvSpPr>
          <p:cNvPr id="9" name="Art39Header"/>
          <p:cNvSpPr/>
          <p:nvPr/>
        </p:nvSpPr>
        <p:spPr>
          <a:xfrm>
            <a:off x="4709160" y="1200000"/>
            <a:ext cx="3977640" cy="380000"/>
          </a:xfrm>
          <a:prstGeom prst="rect">
            <a:avLst/>
          </a:prstGeom>
          <a:solidFill>
            <a:srgbClr val="1B2A4A"/>
          </a:solidFill>
          <a:ln/>
        </p:spPr>
        <p:txBody>
          <a:bodyPr wrap="square" lIns="120000" rIns="120000" rtlCol="0" anchor="ctr"/>
          <a:lstStyle/>
          <a:p>
            <a:pPr marL="0" indent="0" algn="l">
              <a:buNone/>
            </a:pPr>
            <a:r>
              <a:rPr lang="fr-FR" sz="1100" b="1" dirty="0">
                <a:solidFill>
                  <a:srgbClr val="C8A44E"/>
                </a:solidFill>
                <a:latin typeface="Calibri" pitchFamily="34" charset="0"/>
              </a:rPr>
              <a:t>ART. 39</a:t>
            </a:r>
            <a:r>
              <a:rPr lang="fr-FR" sz="1100" dirty="0">
                <a:solidFill>
                  <a:srgbClr val="FFFFFF"/>
                </a:solidFill>
                <a:latin typeface="Calibri" pitchFamily="34" charset="0"/>
              </a:rPr>
              <a:t>  —  Conflits de preuve</a:t>
            </a:r>
          </a:p>
        </p:txBody>
      </p:sp>
      <p:sp>
        <p:nvSpPr>
          <p:cNvPr id="10" name="Art39Text"/>
          <p:cNvSpPr/>
          <p:nvPr/>
        </p:nvSpPr>
        <p:spPr>
          <a:xfrm>
            <a:off x="4709160" y="1580000"/>
            <a:ext cx="3977640" cy="2960000"/>
          </a:xfrm>
          <a:prstGeom prst="rect">
            <a:avLst/>
          </a:prstGeom>
          <a:solidFill>
            <a:srgbClr val="EFECE5"/>
          </a:solidFill>
          <a:ln/>
        </p:spPr>
        <p:txBody>
          <a:bodyPr wrap="square" lIns="150000" tIns="150000" rIns="150000" rtlCol="0" anchor="t"/>
          <a:lstStyle/>
          <a:p>
            <a:pPr marL="0" indent="0" algn="l">
              <a:buNone/>
            </a:pPr>
            <a:r>
              <a:rPr lang="fr-FR" sz="1050" dirty="0">
                <a:solidFill>
                  <a:srgbClr val="3D5A80"/>
                </a:solidFill>
                <a:latin typeface="Calibri" pitchFamily="34" charset="0"/>
              </a:rPr>
              <a:t>Lorsque la loi n’a pas fixé d’autres principes, et à défaut de convention valable entre les parties, </a:t>
            </a:r>
            <a:r>
              <a:rPr lang="fr-FR" sz="1050" b="1" dirty="0">
                <a:solidFill>
                  <a:srgbClr val="1B2A4A"/>
                </a:solidFill>
                <a:latin typeface="Calibri" pitchFamily="34" charset="0"/>
              </a:rPr>
              <a:t>le juge règle les conflits de preuve littérale en déterminant par tous moyens le titre le plus vraisemblable, quel qu’en soit le support.</a:t>
            </a:r>
          </a:p>
          <a:p>
            <a:pPr marL="0" indent="0" algn="l">
              <a:buNone/>
            </a:pPr>
            <a:endParaRPr lang="fr-FR" sz="1050" dirty="0"/>
          </a:p>
          <a:p>
            <a:pPr marL="0" indent="0" algn="l">
              <a:buNone/>
            </a:pPr>
            <a:r>
              <a:rPr lang="fr-FR" sz="950" i="1" dirty="0">
                <a:solidFill>
                  <a:srgbClr val="4A4A4A"/>
                </a:solidFill>
                <a:latin typeface="Calibri" pitchFamily="34" charset="0"/>
              </a:rPr>
              <a:t>→  </a:t>
            </a:r>
            <a:r>
              <a:rPr lang="fr-FR" sz="950" dirty="0">
                <a:solidFill>
                  <a:srgbClr val="4A4A4A"/>
                </a:solidFill>
                <a:latin typeface="Calibri" pitchFamily="34" charset="0"/>
              </a:rPr>
              <a:t>Le juge apprécie souverainement la fiabilité de la preuve numérique, quel que soit son support.</a:t>
            </a:r>
          </a:p>
        </p:txBody>
      </p:sp>
    </p:spTree>
    <p:extLst>
      <p:ext uri="{BB962C8B-B14F-4D97-AF65-F5344CB8AC3E}">
        <p14:creationId xmlns:p14="http://schemas.microsoft.com/office/powerpoint/2010/main" val="2380298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2249</TotalTime>
  <Words>6184</Words>
  <Application>Microsoft Macintosh PowerPoint</Application>
  <PresentationFormat>Affichage à l'écran (16:9)</PresentationFormat>
  <Paragraphs>570</Paragraphs>
  <Slides>32</Slides>
  <Notes>27</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32</vt:i4>
      </vt:variant>
    </vt:vector>
  </HeadingPairs>
  <TitlesOfParts>
    <vt:vector size="36" baseType="lpstr">
      <vt:lpstr>Arial</vt:lpstr>
      <vt:lpstr>Calibri</vt:lpstr>
      <vt:lpstr>Georgia</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IA et pratique judiciaire : la preuve numérique</dc:title>
  <dc:subject>PptxGenJS Presentation</dc:subject>
  <dc:creator>Gora Ngom</dc:creator>
  <cp:lastModifiedBy>UPSILON </cp:lastModifiedBy>
  <cp:revision>8</cp:revision>
  <dcterms:created xsi:type="dcterms:W3CDTF">2026-04-02T13:56:05Z</dcterms:created>
  <dcterms:modified xsi:type="dcterms:W3CDTF">2026-04-07T15:37:37Z</dcterms:modified>
</cp:coreProperties>
</file>